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5" r:id="rId3"/>
    <p:sldId id="266" r:id="rId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52" d="100"/>
          <a:sy n="152" d="100"/>
        </p:scale>
        <p:origin x="65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B32209C-E6FF-44EE-AC7E-6D6B01847D94}" type="datetimeFigureOut">
              <a:rPr lang="en-US" smtClean="0"/>
              <a:t>6/25/2024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4185001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32209C-E6FF-44EE-AC7E-6D6B01847D94}" type="datetimeFigureOut">
              <a:rPr lang="en-US" smtClean="0"/>
              <a:t>6/25/2024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3150975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32209C-E6FF-44EE-AC7E-6D6B01847D94}" type="datetimeFigureOut">
              <a:rPr lang="en-US" smtClean="0"/>
              <a:t>6/25/2024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466882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32209C-E6FF-44EE-AC7E-6D6B01847D94}" type="datetimeFigureOut">
              <a:rPr lang="en-US" smtClean="0"/>
              <a:t>6/25/2024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1924299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32209C-E6FF-44EE-AC7E-6D6B01847D94}" type="datetimeFigureOut">
              <a:rPr lang="en-US" smtClean="0"/>
              <a:t>6/25/2024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2087504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B32209C-E6FF-44EE-AC7E-6D6B01847D94}" type="datetimeFigureOut">
              <a:rPr lang="en-US" smtClean="0"/>
              <a:t>6/25/2024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2164841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B32209C-E6FF-44EE-AC7E-6D6B01847D94}" type="datetimeFigureOut">
              <a:rPr lang="en-US" smtClean="0"/>
              <a:t>6/25/2024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684961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B32209C-E6FF-44EE-AC7E-6D6B01847D94}" type="datetimeFigureOut">
              <a:rPr lang="en-US" smtClean="0"/>
              <a:t>6/25/2024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2141160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32209C-E6FF-44EE-AC7E-6D6B01847D94}" type="datetimeFigureOut">
              <a:rPr lang="en-US" smtClean="0"/>
              <a:t>6/25/2024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3130076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32209C-E6FF-44EE-AC7E-6D6B01847D94}" type="datetimeFigureOut">
              <a:rPr lang="en-US" smtClean="0"/>
              <a:t>6/25/2024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3836301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32209C-E6FF-44EE-AC7E-6D6B01847D94}" type="datetimeFigureOut">
              <a:rPr lang="en-US" smtClean="0"/>
              <a:t>6/25/2024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2139056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32209C-E6FF-44EE-AC7E-6D6B01847D94}" type="datetimeFigureOut">
              <a:rPr lang="en-US" smtClean="0"/>
              <a:t>6/25/2024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51B61F-A9F0-4EAF-B4DC-8D5D0AD9A2F7}" type="slidenum">
              <a:rPr lang="en-US" smtClean="0"/>
              <a:t>‹#›</a:t>
            </a:fld>
            <a:endParaRPr lang="en-US" dirty="0"/>
          </a:p>
        </p:txBody>
      </p:sp>
    </p:spTree>
    <p:extLst>
      <p:ext uri="{BB962C8B-B14F-4D97-AF65-F5344CB8AC3E}">
        <p14:creationId xmlns:p14="http://schemas.microsoft.com/office/powerpoint/2010/main" val="927678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ndrea.cole@usmc.mil"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hyperlink" Target="mailto:beau.glenn@usmc.mil" TargetMode="External"/><Relationship Id="rId5" Type="http://schemas.openxmlformats.org/officeDocument/2006/relationships/hyperlink" Target="mailto:cassie.Lauderdale@marines.usmc.mil" TargetMode="External"/><Relationship Id="rId4" Type="http://schemas.openxmlformats.org/officeDocument/2006/relationships/hyperlink" Target="mailto:andrew.gilbert@marines.usmc.mi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hotline.usmc.mil/"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www.marines.mil/Portals/1/Publications/MCO%205354.1G%20(SECURED).pdf?ver=iZO7BdUI5LddzLvCZumMrg%3d%3d" TargetMode="External"/><Relationship Id="rId4" Type="http://schemas.openxmlformats.org/officeDocument/2006/relationships/hyperlink" Target="https://www.ncis.nav.mil/Resources/NCIS-Tips/"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4.tmp"/><Relationship Id="rId13" Type="http://schemas.openxmlformats.org/officeDocument/2006/relationships/hyperlink" Target="https://southcarolina.usmc-mccs.org/marine-family-support/military-family-life/family-advocacy-program" TargetMode="External"/><Relationship Id="rId3" Type="http://schemas.openxmlformats.org/officeDocument/2006/relationships/hyperlink" Target="https://southcarolina.usmc-mccs.org/marine-family-support-prevention-and-counseling/community-counseling" TargetMode="External"/><Relationship Id="rId7" Type="http://schemas.openxmlformats.org/officeDocument/2006/relationships/image" Target="../media/image3.tmp"/><Relationship Id="rId12" Type="http://schemas.openxmlformats.org/officeDocument/2006/relationships/hyperlink" Target="https://www.mcieast.marines.mil/Staff-Offices/Regional-Legal-Services-East/Legal-Services-Support-Team-Parris-Island/Victims-Legal-Counsel-Office/"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hyperlink" Target="https://www.veteranscrisisline.net/" TargetMode="External"/><Relationship Id="rId11" Type="http://schemas.openxmlformats.org/officeDocument/2006/relationships/hyperlink" Target="https://www.mcrdpi.marines.mil/Resources/Victim-and-Witness-Assistance-Program-VWAP-/" TargetMode="External"/><Relationship Id="rId5" Type="http://schemas.openxmlformats.org/officeDocument/2006/relationships/hyperlink" Target="https://www.militaryonesource.mil/" TargetMode="External"/><Relationship Id="rId10" Type="http://schemas.openxmlformats.org/officeDocument/2006/relationships/image" Target="../media/image5.tmp"/><Relationship Id="rId4" Type="http://schemas.openxmlformats.org/officeDocument/2006/relationships/hyperlink" Target="https://southcarolina.usmc-mccs.org/marine-family-support/prevention-and-counseling/military-family-life-counselors" TargetMode="External"/><Relationship Id="rId9" Type="http://schemas.openxmlformats.org/officeDocument/2006/relationships/hyperlink" Target="https://www.safehelplin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6" name="TextBox 5"/>
          <p:cNvSpPr txBox="1"/>
          <p:nvPr/>
        </p:nvSpPr>
        <p:spPr>
          <a:xfrm>
            <a:off x="403750" y="1257593"/>
            <a:ext cx="11084057" cy="400110"/>
          </a:xfrm>
          <a:prstGeom prst="rect">
            <a:avLst/>
          </a:prstGeom>
          <a:solidFill>
            <a:schemeClr val="tx1">
              <a:lumMod val="75000"/>
              <a:lumOff val="25000"/>
            </a:schemeClr>
          </a:solidFill>
          <a:effectLst>
            <a:innerShdw blurRad="114300">
              <a:prstClr val="black"/>
            </a:innerShdw>
          </a:effectLst>
          <a:scene3d>
            <a:camera prst="orthographicFront"/>
            <a:lightRig rig="threePt" dir="t"/>
          </a:scene3d>
          <a:sp3d>
            <a:bevelT/>
          </a:sp3d>
        </p:spPr>
        <p:txBody>
          <a:bodyPr wrap="square" rtlCol="0">
            <a:spAutoFit/>
          </a:bodyPr>
          <a:lstStyle/>
          <a:p>
            <a:pPr algn="ctr"/>
            <a:r>
              <a:rPr lang="en-US" sz="2000" dirty="0">
                <a:solidFill>
                  <a:schemeClr val="bg1"/>
                </a:solidFill>
                <a:latin typeface="Times New Roman" panose="02020603050405020304" pitchFamily="18" charset="0"/>
                <a:cs typeface="Times New Roman" panose="02020603050405020304" pitchFamily="18" charset="0"/>
              </a:rPr>
              <a:t>EQUAL OPPORTUNITY ADVISORS (EOA)</a:t>
            </a:r>
          </a:p>
        </p:txBody>
      </p:sp>
      <p:sp>
        <p:nvSpPr>
          <p:cNvPr id="7" name="Rectangle 6"/>
          <p:cNvSpPr/>
          <p:nvPr/>
        </p:nvSpPr>
        <p:spPr>
          <a:xfrm>
            <a:off x="403749" y="4241050"/>
            <a:ext cx="11084057" cy="2308324"/>
          </a:xfrm>
          <a:prstGeom prst="rect">
            <a:avLst/>
          </a:prstGeom>
          <a:scene3d>
            <a:camera prst="orthographicFront"/>
            <a:lightRig rig="threePt" dir="t"/>
          </a:scene3d>
          <a:sp3d>
            <a:bevelT/>
          </a:sp3d>
        </p:spPr>
        <p:txBody>
          <a:bodyPr wrap="square">
            <a:spAutoFit/>
          </a:bodyPr>
          <a:lstStyle/>
          <a:p>
            <a:r>
              <a:rPr lang="en-US" dirty="0">
                <a:solidFill>
                  <a:srgbClr val="333333"/>
                </a:solidFill>
                <a:effectLst/>
                <a:ea typeface="Calibri" panose="020F0502020204030204" pitchFamily="34" charset="0"/>
              </a:rPr>
              <a:t>Prohibited discriminatory and harassment practices within the Marine Corps are counter-productive, unacceptable, and will not be tolerated.  The Marine Corps will maintain a culture of dignity, care, and concern in which all members of the organization are afforded equal treatment and opportunity to achieve their full potential based upon individual merit, fitness, intellect, and ability.  All Service members will cultivate an environment free from prohibited activities and conduct (PAC).</a:t>
            </a:r>
          </a:p>
          <a:p>
            <a:endParaRPr lang="en-US" dirty="0">
              <a:solidFill>
                <a:srgbClr val="333333"/>
              </a:solidFill>
              <a:ea typeface="Calibri" panose="020F0502020204030204" pitchFamily="34" charset="0"/>
            </a:endParaRPr>
          </a:p>
          <a:p>
            <a:r>
              <a:rPr lang="en-US" dirty="0">
                <a:solidFill>
                  <a:srgbClr val="333333"/>
                </a:solidFill>
                <a:effectLst/>
                <a:ea typeface="Calibri" panose="020F0502020204030204" pitchFamily="34" charset="0"/>
              </a:rPr>
              <a:t>PAC includes:  </a:t>
            </a:r>
            <a:r>
              <a:rPr lang="en-US" dirty="0">
                <a:solidFill>
                  <a:srgbClr val="333333"/>
                </a:solidFill>
                <a:ea typeface="Calibri" panose="020F0502020204030204" pitchFamily="34" charset="0"/>
              </a:rPr>
              <a:t>Harassment, Bullying, Hazing, and Sexual Harassment, as well as Prohibited Discrimination</a:t>
            </a:r>
            <a:r>
              <a:rPr lang="en-US" dirty="0">
                <a:solidFill>
                  <a:srgbClr val="333333"/>
                </a:solidFill>
                <a:effectLst/>
                <a:ea typeface="Calibri" panose="020F0502020204030204" pitchFamily="34" charset="0"/>
              </a:rPr>
              <a:t> based on race, color, national origin, religion, sex (including pregnancy), gender identity or sexual orientation. </a:t>
            </a:r>
            <a:endParaRPr lang="en-US" dirty="0">
              <a:solidFill>
                <a:srgbClr val="FF0000"/>
              </a:solidFill>
            </a:endParaRPr>
          </a:p>
        </p:txBody>
      </p:sp>
      <p:sp>
        <p:nvSpPr>
          <p:cNvPr id="8" name="Rectangle 7"/>
          <p:cNvSpPr/>
          <p:nvPr/>
        </p:nvSpPr>
        <p:spPr>
          <a:xfrm>
            <a:off x="1569702" y="96933"/>
            <a:ext cx="10116776" cy="954107"/>
          </a:xfrm>
          <a:prstGeom prst="rect">
            <a:avLst/>
          </a:prstGeom>
        </p:spPr>
        <p:txBody>
          <a:bodyPr wrap="square">
            <a:spAutoFit/>
          </a:bodyPr>
          <a:lstStyle/>
          <a:p>
            <a:pPr fontAlgn="base"/>
            <a:r>
              <a:rPr lang="en-US" sz="3200" b="1" i="0" u="none" strike="noStrike" dirty="0">
                <a:effectLst/>
                <a:latin typeface="Times New Roman" panose="02020603050405020304" pitchFamily="18" charset="0"/>
                <a:cs typeface="Times New Roman" panose="02020603050405020304" pitchFamily="18" charset="0"/>
              </a:rPr>
              <a:t>MCRD Parris Island / </a:t>
            </a:r>
            <a:r>
              <a:rPr lang="en-US" sz="3200" b="1" i="0" u="none" strike="noStrike" dirty="0">
                <a:solidFill>
                  <a:srgbClr val="807648"/>
                </a:solidFill>
                <a:effectLst/>
                <a:latin typeface="Times New Roman" panose="02020603050405020304" pitchFamily="18" charset="0"/>
                <a:cs typeface="Times New Roman" panose="02020603050405020304" pitchFamily="18" charset="0"/>
              </a:rPr>
              <a:t>Eastern Recruiting Region</a:t>
            </a:r>
            <a:endParaRPr lang="en-US" sz="3200" i="1" dirty="0">
              <a:latin typeface="Times New Roman" panose="02020603050405020304" pitchFamily="18" charset="0"/>
              <a:cs typeface="Times New Roman" panose="02020603050405020304" pitchFamily="18" charset="0"/>
            </a:endParaRPr>
          </a:p>
          <a:p>
            <a:r>
              <a:rPr lang="en-US" sz="2400" b="1" i="1" u="none" strike="noStrike" dirty="0">
                <a:effectLst/>
                <a:latin typeface="Times New Roman" panose="02020603050405020304" pitchFamily="18" charset="0"/>
                <a:cs typeface="Times New Roman" panose="02020603050405020304" pitchFamily="18" charset="0"/>
              </a:rPr>
              <a:t>"We Make Marines"</a:t>
            </a:r>
            <a:endParaRPr lang="en-US" sz="2400" i="1" dirty="0">
              <a:latin typeface="Times New Roman" panose="02020603050405020304" pitchFamily="18" charset="0"/>
              <a:cs typeface="Times New Roman" panose="02020603050405020304" pitchFamily="18" charset="0"/>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3750" y="31627"/>
            <a:ext cx="1082434" cy="1084717"/>
          </a:xfrm>
          <a:prstGeom prst="rect">
            <a:avLst/>
          </a:prstGeom>
        </p:spPr>
      </p:pic>
      <p:sp>
        <p:nvSpPr>
          <p:cNvPr id="13" name="TextBox 12">
            <a:extLst>
              <a:ext uri="{FF2B5EF4-FFF2-40B4-BE49-F238E27FC236}">
                <a16:creationId xmlns:a16="http://schemas.microsoft.com/office/drawing/2014/main" id="{85E0FF4E-3363-115B-1FE0-E43FBF3E48E3}"/>
              </a:ext>
            </a:extLst>
          </p:cNvPr>
          <p:cNvSpPr txBox="1"/>
          <p:nvPr/>
        </p:nvSpPr>
        <p:spPr>
          <a:xfrm>
            <a:off x="403750" y="3759690"/>
            <a:ext cx="11084057" cy="400110"/>
          </a:xfrm>
          <a:prstGeom prst="rect">
            <a:avLst/>
          </a:prstGeom>
          <a:solidFill>
            <a:schemeClr val="tx1">
              <a:lumMod val="75000"/>
              <a:lumOff val="25000"/>
            </a:schemeClr>
          </a:solidFill>
          <a:effectLst>
            <a:innerShdw blurRad="114300">
              <a:prstClr val="black"/>
            </a:innerShdw>
          </a:effectLst>
          <a:scene3d>
            <a:camera prst="orthographicFront"/>
            <a:lightRig rig="threePt" dir="t"/>
          </a:scene3d>
          <a:sp3d>
            <a:bevelT/>
          </a:sp3d>
        </p:spPr>
        <p:txBody>
          <a:bodyPr wrap="square" rtlCol="0">
            <a:spAutoFit/>
          </a:bodyPr>
          <a:lstStyle/>
          <a:p>
            <a:pPr algn="ctr"/>
            <a:r>
              <a:rPr lang="en-US" sz="2000" dirty="0">
                <a:solidFill>
                  <a:schemeClr val="bg1"/>
                </a:solidFill>
                <a:latin typeface="Times New Roman" panose="02020603050405020304" pitchFamily="18" charset="0"/>
                <a:cs typeface="Times New Roman" panose="02020603050405020304" pitchFamily="18" charset="0"/>
              </a:rPr>
              <a:t>MILITARY EQUAL OPPORTUNITY PROGRAM</a:t>
            </a:r>
          </a:p>
        </p:txBody>
      </p:sp>
      <p:graphicFrame>
        <p:nvGraphicFramePr>
          <p:cNvPr id="2" name="Table 2">
            <a:extLst>
              <a:ext uri="{FF2B5EF4-FFF2-40B4-BE49-F238E27FC236}">
                <a16:creationId xmlns:a16="http://schemas.microsoft.com/office/drawing/2014/main" id="{E5421112-8EA4-4DE3-444E-22C7883C850B}"/>
              </a:ext>
            </a:extLst>
          </p:cNvPr>
          <p:cNvGraphicFramePr>
            <a:graphicFrameLocks noGrp="1"/>
          </p:cNvGraphicFramePr>
          <p:nvPr>
            <p:extLst>
              <p:ext uri="{D42A27DB-BD31-4B8C-83A1-F6EECF244321}">
                <p14:modId xmlns:p14="http://schemas.microsoft.com/office/powerpoint/2010/main" val="1809749057"/>
              </p:ext>
            </p:extLst>
          </p:nvPr>
        </p:nvGraphicFramePr>
        <p:xfrm>
          <a:off x="403749" y="1764375"/>
          <a:ext cx="11084056" cy="1888642"/>
        </p:xfrm>
        <a:graphic>
          <a:graphicData uri="http://schemas.openxmlformats.org/drawingml/2006/table">
            <a:tbl>
              <a:tblPr firstRow="1" bandRow="1">
                <a:tableStyleId>{5C22544A-7EE6-4342-B048-85BDC9FD1C3A}</a:tableStyleId>
              </a:tblPr>
              <a:tblGrid>
                <a:gridCol w="2349962">
                  <a:extLst>
                    <a:ext uri="{9D8B030D-6E8A-4147-A177-3AD203B41FA5}">
                      <a16:colId xmlns:a16="http://schemas.microsoft.com/office/drawing/2014/main" val="178542868"/>
                    </a:ext>
                  </a:extLst>
                </a:gridCol>
                <a:gridCol w="3153104">
                  <a:extLst>
                    <a:ext uri="{9D8B030D-6E8A-4147-A177-3AD203B41FA5}">
                      <a16:colId xmlns:a16="http://schemas.microsoft.com/office/drawing/2014/main" val="536694350"/>
                    </a:ext>
                  </a:extLst>
                </a:gridCol>
                <a:gridCol w="3373820">
                  <a:extLst>
                    <a:ext uri="{9D8B030D-6E8A-4147-A177-3AD203B41FA5}">
                      <a16:colId xmlns:a16="http://schemas.microsoft.com/office/drawing/2014/main" val="2383971950"/>
                    </a:ext>
                  </a:extLst>
                </a:gridCol>
                <a:gridCol w="2207170">
                  <a:extLst>
                    <a:ext uri="{9D8B030D-6E8A-4147-A177-3AD203B41FA5}">
                      <a16:colId xmlns:a16="http://schemas.microsoft.com/office/drawing/2014/main" val="267474675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u="sng" dirty="0">
                          <a:solidFill>
                            <a:schemeClr val="tx1"/>
                          </a:solidFill>
                          <a:latin typeface="+mn-lt"/>
                          <a:ea typeface="Segoe UI Emoji" panose="020B0502040204020203" pitchFamily="34" charset="0"/>
                        </a:rPr>
                        <a:t>MCRD / ERR PI</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a:r>
                        <a:rPr lang="en-US" sz="2400" u="sng" dirty="0">
                          <a:solidFill>
                            <a:schemeClr val="tx1"/>
                          </a:solidFill>
                          <a:latin typeface="+mn-lt"/>
                          <a:ea typeface="Segoe UI Emoji" panose="020B0502040204020203" pitchFamily="34" charset="0"/>
                        </a:rPr>
                        <a:t>1st MCD, ERR</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a:r>
                        <a:rPr lang="en-US" sz="2400" u="sng" dirty="0">
                          <a:solidFill>
                            <a:schemeClr val="tx1"/>
                          </a:solidFill>
                          <a:latin typeface="+mn-lt"/>
                          <a:ea typeface="Segoe UI Emoji" panose="020B0502040204020203" pitchFamily="34" charset="0"/>
                        </a:rPr>
                        <a:t>4th MCD, ERR</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algn="ctr"/>
                      <a:r>
                        <a:rPr lang="en-US" sz="2400" u="sng" dirty="0">
                          <a:solidFill>
                            <a:schemeClr val="tx1"/>
                          </a:solidFill>
                          <a:latin typeface="+mn-lt"/>
                          <a:ea typeface="Segoe UI Emoji" panose="020B0502040204020203" pitchFamily="34" charset="0"/>
                        </a:rPr>
                        <a:t>6th MCD, ERR</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68645817"/>
                  </a:ext>
                </a:extLst>
              </a:tr>
              <a:tr h="368555">
                <a:tc>
                  <a:txBody>
                    <a:bodyPr/>
                    <a:lstStyle/>
                    <a:p>
                      <a:pPr algn="ctr"/>
                      <a:r>
                        <a:rPr lang="en-US" sz="1900" dirty="0">
                          <a:solidFill>
                            <a:schemeClr val="tx1"/>
                          </a:solidFill>
                          <a:latin typeface="+mn-lt"/>
                          <a:ea typeface="Segoe UI Emoji" panose="020B0502040204020203" pitchFamily="34" charset="0"/>
                        </a:rPr>
                        <a:t>MSgt Andrea M. Cole</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900" dirty="0">
                          <a:solidFill>
                            <a:schemeClr val="tx1"/>
                          </a:solidFill>
                          <a:latin typeface="+mn-lt"/>
                          <a:ea typeface="Segoe UI Emoji" panose="020B0502040204020203" pitchFamily="34" charset="0"/>
                        </a:rPr>
                        <a:t>SSgt Andrew C. Gilbert</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900" dirty="0">
                          <a:solidFill>
                            <a:schemeClr val="tx1"/>
                          </a:solidFill>
                          <a:latin typeface="+mn-lt"/>
                          <a:ea typeface="Segoe UI Emoji" panose="020B0502040204020203" pitchFamily="34" charset="0"/>
                        </a:rPr>
                        <a:t>GySgt Cassie Lauderdale</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900" dirty="0">
                          <a:solidFill>
                            <a:schemeClr val="tx1"/>
                          </a:solidFill>
                          <a:latin typeface="+mn-lt"/>
                          <a:ea typeface="Segoe UI Emoji" panose="020B0502040204020203" pitchFamily="34" charset="0"/>
                        </a:rPr>
                        <a:t>SSgt Beau Glenn</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18953177"/>
                  </a:ext>
                </a:extLst>
              </a:tr>
              <a:tr h="349402">
                <a:tc>
                  <a:txBody>
                    <a:bodyPr/>
                    <a:lstStyle/>
                    <a:p>
                      <a:pPr algn="ctr"/>
                      <a:r>
                        <a:rPr lang="en-US" sz="1400" dirty="0">
                          <a:effectLst/>
                          <a:latin typeface="+mn-lt"/>
                          <a:ea typeface="Segoe UI Emoji" panose="020B0502040204020203" pitchFamily="34" charset="0"/>
                          <a:cs typeface="Segoe UI Emoji" panose="020B0502040204020203" pitchFamily="34" charset="0"/>
                        </a:rPr>
                        <a:t> </a:t>
                      </a:r>
                      <a:r>
                        <a:rPr lang="en-US" sz="1400" dirty="0">
                          <a:effectLst/>
                          <a:latin typeface="+mn-lt"/>
                          <a:ea typeface="Segoe UI Emoji" panose="020B0502040204020203" pitchFamily="34" charset="0"/>
                          <a:cs typeface="Segoe UI Emoji" panose="020B0502040204020203" pitchFamily="34" charset="0"/>
                          <a:hlinkClick r:id="rId3"/>
                        </a:rPr>
                        <a:t>andrea.cole@usmc.mil</a:t>
                      </a:r>
                      <a:r>
                        <a:rPr lang="en-US" sz="1400" dirty="0">
                          <a:effectLst/>
                          <a:latin typeface="+mn-lt"/>
                          <a:ea typeface="Segoe UI Emoji" panose="020B0502040204020203" pitchFamily="34" charset="0"/>
                          <a:cs typeface="Segoe UI Emoji" panose="020B0502040204020203" pitchFamily="34" charset="0"/>
                        </a:rPr>
                        <a:t> </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400" dirty="0">
                          <a:effectLst/>
                          <a:latin typeface="+mn-lt"/>
                          <a:ea typeface="Segoe UI Emoji" panose="020B0502040204020203" pitchFamily="34" charset="0"/>
                          <a:cs typeface="Segoe UI Emoji" panose="020B0502040204020203" pitchFamily="34" charset="0"/>
                        </a:rPr>
                        <a:t> </a:t>
                      </a:r>
                      <a:r>
                        <a:rPr lang="en-US" sz="1400" dirty="0">
                          <a:effectLst/>
                          <a:latin typeface="+mn-lt"/>
                          <a:ea typeface="Segoe UI Emoji" panose="020B0502040204020203" pitchFamily="34" charset="0"/>
                          <a:cs typeface="Segoe UI Emoji" panose="020B0502040204020203" pitchFamily="34" charset="0"/>
                          <a:hlinkClick r:id="rId4"/>
                        </a:rPr>
                        <a:t>andrew.gilbert@marines.usmc.mil</a:t>
                      </a:r>
                      <a:r>
                        <a:rPr lang="en-US" sz="1400" dirty="0">
                          <a:effectLst/>
                          <a:latin typeface="+mn-lt"/>
                          <a:ea typeface="Segoe UI Emoji" panose="020B0502040204020203" pitchFamily="34" charset="0"/>
                          <a:cs typeface="Segoe UI Emoji" panose="020B0502040204020203" pitchFamily="34" charset="0"/>
                        </a:rPr>
                        <a:t> </a:t>
                      </a:r>
                      <a:endParaRPr lang="en-US" sz="1400" dirty="0">
                        <a:solidFill>
                          <a:schemeClr val="tx1"/>
                        </a:solidFill>
                        <a:latin typeface="+mn-lt"/>
                        <a:ea typeface="Segoe UI Emoji" panose="020B0502040204020203"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400" dirty="0">
                          <a:effectLst/>
                          <a:latin typeface="+mn-lt"/>
                          <a:ea typeface="Segoe UI Emoji" panose="020B0502040204020203" pitchFamily="34" charset="0"/>
                          <a:cs typeface="Segoe UI Emoji" panose="020B0502040204020203" pitchFamily="34" charset="0"/>
                        </a:rPr>
                        <a:t> </a:t>
                      </a:r>
                      <a:r>
                        <a:rPr lang="en-US" sz="1400" dirty="0">
                          <a:effectLst/>
                          <a:latin typeface="+mn-lt"/>
                          <a:ea typeface="Segoe UI Emoji" panose="020B0502040204020203" pitchFamily="34" charset="0"/>
                          <a:cs typeface="Segoe UI Emoji" panose="020B0502040204020203" pitchFamily="34" charset="0"/>
                          <a:hlinkClick r:id="rId5"/>
                        </a:rPr>
                        <a:t>cassie.Lauderdale@marines.usmc.mil</a:t>
                      </a:r>
                      <a:r>
                        <a:rPr lang="en-US" sz="1400" dirty="0">
                          <a:effectLst/>
                          <a:latin typeface="+mn-lt"/>
                          <a:ea typeface="Segoe UI Emoji" panose="020B0502040204020203" pitchFamily="34" charset="0"/>
                          <a:cs typeface="Segoe UI Emoji" panose="020B0502040204020203" pitchFamily="34" charset="0"/>
                        </a:rPr>
                        <a:t> </a:t>
                      </a:r>
                      <a:endParaRPr lang="en-US" sz="1400" dirty="0">
                        <a:solidFill>
                          <a:schemeClr val="tx1"/>
                        </a:solidFill>
                        <a:latin typeface="+mn-lt"/>
                        <a:ea typeface="Segoe UI Emoji" panose="020B0502040204020203"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400" dirty="0">
                          <a:effectLst/>
                          <a:latin typeface="+mn-lt"/>
                          <a:ea typeface="Segoe UI Emoji" panose="020B0502040204020203" pitchFamily="34" charset="0"/>
                          <a:cs typeface="Segoe UI Emoji" panose="020B0502040204020203" pitchFamily="34" charset="0"/>
                        </a:rPr>
                        <a:t> </a:t>
                      </a:r>
                      <a:r>
                        <a:rPr lang="en-US" sz="1400" dirty="0">
                          <a:effectLst/>
                          <a:latin typeface="+mn-lt"/>
                          <a:ea typeface="Segoe UI Emoji" panose="020B0502040204020203" pitchFamily="34" charset="0"/>
                          <a:cs typeface="Segoe UI Emoji" panose="020B0502040204020203" pitchFamily="34" charset="0"/>
                          <a:hlinkClick r:id="rId6"/>
                        </a:rPr>
                        <a:t>beau.glenn@usmc.mil</a:t>
                      </a:r>
                      <a:r>
                        <a:rPr lang="en-US" sz="1400" dirty="0">
                          <a:effectLst/>
                          <a:latin typeface="+mn-lt"/>
                          <a:ea typeface="Segoe UI Emoji" panose="020B0502040204020203" pitchFamily="34" charset="0"/>
                          <a:cs typeface="Segoe UI Emoji" panose="020B0502040204020203" pitchFamily="34" charset="0"/>
                        </a:rPr>
                        <a:t> </a:t>
                      </a:r>
                      <a:endParaRPr lang="en-US" sz="1400" dirty="0">
                        <a:solidFill>
                          <a:schemeClr val="tx1"/>
                        </a:solidFill>
                        <a:latin typeface="+mn-lt"/>
                        <a:ea typeface="Segoe UI Emoji" panose="020B0502040204020203"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69655979"/>
                  </a:ext>
                </a:extLst>
              </a:tr>
              <a:tr h="585407">
                <a:tc>
                  <a:txBody>
                    <a:bodyPr/>
                    <a:lstStyle/>
                    <a:p>
                      <a:pPr algn="ctr"/>
                      <a:r>
                        <a:rPr lang="en-US" sz="2000" dirty="0">
                          <a:effectLst/>
                          <a:latin typeface="+mn-lt"/>
                          <a:ea typeface="Segoe UI Emoji" panose="020B0502040204020203" pitchFamily="34" charset="0"/>
                          <a:cs typeface="Segoe UI Emoji" panose="020B0502040204020203" pitchFamily="34" charset="0"/>
                        </a:rPr>
                        <a:t> 843-228-3567</a:t>
                      </a:r>
                    </a:p>
                    <a:p>
                      <a:pPr algn="ctr"/>
                      <a:endParaRPr lang="en-US" sz="2000" dirty="0">
                        <a:solidFill>
                          <a:schemeClr val="tx1"/>
                        </a:solidFill>
                        <a:latin typeface="+mn-lt"/>
                        <a:ea typeface="Segoe UI Emoji" panose="020B0502040204020203"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2000" dirty="0">
                          <a:effectLst/>
                          <a:latin typeface="+mn-lt"/>
                          <a:ea typeface="Segoe UI Emoji" panose="020B0502040204020203" pitchFamily="34" charset="0"/>
                          <a:cs typeface="Segoe UI Emoji" panose="020B0502040204020203" pitchFamily="34" charset="0"/>
                        </a:rPr>
                        <a:t>516-228-2173</a:t>
                      </a:r>
                      <a:endParaRPr lang="en-US" sz="2000" dirty="0">
                        <a:solidFill>
                          <a:schemeClr val="tx1"/>
                        </a:solidFill>
                        <a:latin typeface="+mn-lt"/>
                        <a:ea typeface="Segoe UI Emoji" panose="020B0502040204020203"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2000" dirty="0">
                          <a:effectLst/>
                          <a:latin typeface="+mn-lt"/>
                          <a:ea typeface="Segoe UI Emoji" panose="020B0502040204020203" pitchFamily="34" charset="0"/>
                          <a:cs typeface="Segoe UI Emoji" panose="020B0502040204020203" pitchFamily="34" charset="0"/>
                        </a:rPr>
                        <a:t>614-619-5869</a:t>
                      </a:r>
                      <a:endParaRPr lang="en-US" sz="2000" dirty="0">
                        <a:solidFill>
                          <a:schemeClr val="tx1"/>
                        </a:solidFill>
                        <a:latin typeface="+mn-lt"/>
                        <a:ea typeface="Segoe UI Emoji" panose="020B0502040204020203"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2000" kern="1200" dirty="0">
                          <a:solidFill>
                            <a:schemeClr val="dk1"/>
                          </a:solidFill>
                          <a:effectLst/>
                          <a:latin typeface="+mn-lt"/>
                          <a:ea typeface="Segoe UI Emoji" panose="020B0502040204020203" pitchFamily="34" charset="0"/>
                          <a:cs typeface="+mn-cs"/>
                        </a:rPr>
                        <a:t>843-228-3567</a:t>
                      </a:r>
                      <a:endParaRPr lang="en-US" sz="2000" dirty="0">
                        <a:solidFill>
                          <a:schemeClr val="tx1"/>
                        </a:solidFill>
                        <a:latin typeface="+mn-lt"/>
                        <a:ea typeface="Segoe UI Emoji" panose="020B0502040204020203"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66590437"/>
                  </a:ext>
                </a:extLst>
              </a:tr>
            </a:tbl>
          </a:graphicData>
        </a:graphic>
      </p:graphicFrame>
    </p:spTree>
    <p:extLst>
      <p:ext uri="{BB962C8B-B14F-4D97-AF65-F5344CB8AC3E}">
        <p14:creationId xmlns:p14="http://schemas.microsoft.com/office/powerpoint/2010/main" val="947707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6" name="TextBox 5"/>
          <p:cNvSpPr txBox="1"/>
          <p:nvPr/>
        </p:nvSpPr>
        <p:spPr>
          <a:xfrm>
            <a:off x="4603530" y="1183594"/>
            <a:ext cx="7460840" cy="413978"/>
          </a:xfrm>
          <a:prstGeom prst="rect">
            <a:avLst/>
          </a:prstGeom>
          <a:solidFill>
            <a:schemeClr val="tx1">
              <a:lumMod val="75000"/>
              <a:lumOff val="25000"/>
            </a:schemeClr>
          </a:solidFill>
          <a:effectLst>
            <a:innerShdw blurRad="114300">
              <a:prstClr val="black"/>
            </a:innerShdw>
          </a:effectLst>
          <a:scene3d>
            <a:camera prst="orthographicFront"/>
            <a:lightRig rig="threePt" dir="t"/>
          </a:scene3d>
          <a:sp3d>
            <a:bevelT/>
          </a:sp3d>
        </p:spPr>
        <p:txBody>
          <a:bodyPr wrap="square" rtlCol="0">
            <a:spAutoFit/>
          </a:bodyPr>
          <a:lstStyle/>
          <a:p>
            <a:pPr algn="ctr"/>
            <a:r>
              <a:rPr lang="en-US" sz="2000" dirty="0">
                <a:solidFill>
                  <a:schemeClr val="bg1"/>
                </a:solidFill>
                <a:latin typeface="Times New Roman" panose="02020603050405020304" pitchFamily="18" charset="0"/>
                <a:cs typeface="Times New Roman" panose="02020603050405020304" pitchFamily="18" charset="0"/>
              </a:rPr>
              <a:t>COMPLAINT PROCESS</a:t>
            </a:r>
          </a:p>
        </p:txBody>
      </p:sp>
      <p:sp>
        <p:nvSpPr>
          <p:cNvPr id="8" name="Rectangle 7"/>
          <p:cNvSpPr/>
          <p:nvPr/>
        </p:nvSpPr>
        <p:spPr>
          <a:xfrm>
            <a:off x="1569702" y="96933"/>
            <a:ext cx="9938357" cy="861774"/>
          </a:xfrm>
          <a:prstGeom prst="rect">
            <a:avLst/>
          </a:prstGeom>
        </p:spPr>
        <p:txBody>
          <a:bodyPr wrap="square">
            <a:spAutoFit/>
          </a:bodyPr>
          <a:lstStyle/>
          <a:p>
            <a:pPr fontAlgn="base"/>
            <a:r>
              <a:rPr lang="en-US" sz="3200" b="1" i="0" u="none" strike="noStrike" dirty="0">
                <a:effectLst/>
                <a:latin typeface="Times New Roman" panose="02020603050405020304" pitchFamily="18" charset="0"/>
                <a:cs typeface="Times New Roman" panose="02020603050405020304" pitchFamily="18" charset="0"/>
              </a:rPr>
              <a:t>MCRD Parris Island / </a:t>
            </a:r>
            <a:r>
              <a:rPr lang="en-US" sz="3200" b="1" i="0" u="none" strike="noStrike" dirty="0">
                <a:solidFill>
                  <a:srgbClr val="807648"/>
                </a:solidFill>
                <a:effectLst/>
                <a:latin typeface="Times New Roman" panose="02020603050405020304" pitchFamily="18" charset="0"/>
                <a:cs typeface="Times New Roman" panose="02020603050405020304" pitchFamily="18" charset="0"/>
              </a:rPr>
              <a:t>Eastern Recruiting Region</a:t>
            </a:r>
            <a:endParaRPr lang="en-US" sz="3200" i="1" dirty="0">
              <a:latin typeface="Times New Roman" panose="02020603050405020304" pitchFamily="18" charset="0"/>
              <a:cs typeface="Times New Roman" panose="02020603050405020304" pitchFamily="18" charset="0"/>
            </a:endParaRPr>
          </a:p>
          <a:p>
            <a:r>
              <a:rPr lang="en-US" b="1" i="1" u="none" strike="noStrike" dirty="0">
                <a:effectLst/>
                <a:latin typeface="Times New Roman" panose="02020603050405020304" pitchFamily="18" charset="0"/>
                <a:cs typeface="Times New Roman" panose="02020603050405020304" pitchFamily="18" charset="0"/>
              </a:rPr>
              <a:t>"We Make Marines"</a:t>
            </a:r>
            <a:endParaRPr lang="en-US" i="1" dirty="0">
              <a:latin typeface="Times New Roman" panose="02020603050405020304" pitchFamily="18" charset="0"/>
              <a:cs typeface="Times New Roman" panose="02020603050405020304" pitchFamily="18" charset="0"/>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3750" y="98878"/>
            <a:ext cx="858019" cy="859829"/>
          </a:xfrm>
          <a:prstGeom prst="rect">
            <a:avLst/>
          </a:prstGeom>
        </p:spPr>
      </p:pic>
      <p:sp>
        <p:nvSpPr>
          <p:cNvPr id="13" name="TextBox 12">
            <a:extLst>
              <a:ext uri="{FF2B5EF4-FFF2-40B4-BE49-F238E27FC236}">
                <a16:creationId xmlns:a16="http://schemas.microsoft.com/office/drawing/2014/main" id="{31645F47-4AAF-E2FB-0C15-0C1A0236E0DF}"/>
              </a:ext>
            </a:extLst>
          </p:cNvPr>
          <p:cNvSpPr txBox="1"/>
          <p:nvPr/>
        </p:nvSpPr>
        <p:spPr>
          <a:xfrm>
            <a:off x="4603530" y="1597572"/>
            <a:ext cx="7460840" cy="5016758"/>
          </a:xfrm>
          <a:prstGeom prst="rect">
            <a:avLst/>
          </a:prstGeom>
          <a:noFill/>
        </p:spPr>
        <p:txBody>
          <a:bodyPr wrap="square">
            <a:spAutoFit/>
          </a:bodyPr>
          <a:lstStyle/>
          <a:p>
            <a:r>
              <a:rPr lang="en-US" sz="1800" dirty="0">
                <a:solidFill>
                  <a:srgbClr val="333333"/>
                </a:solidFill>
              </a:rPr>
              <a:t>Service members who wish to file complaints of PAC shall consult with their servicing EOA to </a:t>
            </a:r>
            <a:r>
              <a:rPr lang="en-US" dirty="0">
                <a:solidFill>
                  <a:srgbClr val="333333"/>
                </a:solidFill>
              </a:rPr>
              <a:t>complete</a:t>
            </a:r>
            <a:r>
              <a:rPr lang="en-US" sz="1800" dirty="0">
                <a:solidFill>
                  <a:srgbClr val="333333"/>
                </a:solidFill>
              </a:rPr>
              <a:t>  NAVMC Form 11512.</a:t>
            </a:r>
          </a:p>
          <a:p>
            <a:endParaRPr lang="en-US" sz="800" dirty="0">
              <a:solidFill>
                <a:srgbClr val="333333"/>
              </a:solidFill>
            </a:endParaRPr>
          </a:p>
          <a:p>
            <a:r>
              <a:rPr lang="en-US" sz="1800" dirty="0">
                <a:solidFill>
                  <a:srgbClr val="333333"/>
                </a:solidFill>
              </a:rPr>
              <a:t>Service members may submit </a:t>
            </a:r>
            <a:r>
              <a:rPr lang="en-US" sz="1800" b="1" dirty="0">
                <a:solidFill>
                  <a:srgbClr val="333333"/>
                </a:solidFill>
              </a:rPr>
              <a:t>Informal, Formal, </a:t>
            </a:r>
            <a:r>
              <a:rPr lang="en-US" sz="1800" dirty="0">
                <a:solidFill>
                  <a:srgbClr val="333333"/>
                </a:solidFill>
              </a:rPr>
              <a:t>or </a:t>
            </a:r>
            <a:r>
              <a:rPr lang="en-US" sz="1800" b="1" dirty="0">
                <a:solidFill>
                  <a:srgbClr val="333333"/>
                </a:solidFill>
              </a:rPr>
              <a:t>Anonymous </a:t>
            </a:r>
            <a:r>
              <a:rPr lang="en-US" sz="1800" dirty="0">
                <a:solidFill>
                  <a:srgbClr val="333333"/>
                </a:solidFill>
              </a:rPr>
              <a:t>complaints within 90 calendar days </a:t>
            </a:r>
            <a:r>
              <a:rPr lang="en-US" dirty="0">
                <a:solidFill>
                  <a:srgbClr val="333333"/>
                </a:solidFill>
              </a:rPr>
              <a:t>from the most recent incident (120 days for Reserve component Service members).</a:t>
            </a:r>
          </a:p>
          <a:p>
            <a:endParaRPr lang="en-US" sz="800" dirty="0">
              <a:solidFill>
                <a:srgbClr val="333333"/>
              </a:solidFill>
            </a:endParaRPr>
          </a:p>
          <a:p>
            <a:r>
              <a:rPr lang="en-US" sz="1800" dirty="0">
                <a:solidFill>
                  <a:srgbClr val="333333"/>
                </a:solidFill>
              </a:rPr>
              <a:t>Service members have the option to </a:t>
            </a:r>
            <a:r>
              <a:rPr lang="en-US" sz="1800" b="1" dirty="0">
                <a:solidFill>
                  <a:srgbClr val="333333"/>
                </a:solidFill>
              </a:rPr>
              <a:t>confidentially</a:t>
            </a:r>
            <a:r>
              <a:rPr lang="en-US" sz="1800" dirty="0">
                <a:solidFill>
                  <a:srgbClr val="333333"/>
                </a:solidFill>
              </a:rPr>
              <a:t> report sexual harassment.  Reports should </a:t>
            </a:r>
            <a:r>
              <a:rPr lang="en-US" sz="1800" b="1" dirty="0">
                <a:solidFill>
                  <a:srgbClr val="333333"/>
                </a:solidFill>
              </a:rPr>
              <a:t>only</a:t>
            </a:r>
            <a:r>
              <a:rPr lang="en-US" sz="1800" dirty="0">
                <a:solidFill>
                  <a:srgbClr val="333333"/>
                </a:solidFill>
              </a:rPr>
              <a:t> be disclosed to: </a:t>
            </a:r>
            <a:r>
              <a:rPr lang="en-US" sz="1800" b="1" dirty="0">
                <a:solidFill>
                  <a:srgbClr val="333333"/>
                </a:solidFill>
              </a:rPr>
              <a:t>EOA, victim service providers</a:t>
            </a:r>
            <a:r>
              <a:rPr lang="en-US" sz="1800" dirty="0">
                <a:solidFill>
                  <a:srgbClr val="333333"/>
                </a:solidFill>
              </a:rPr>
              <a:t>, or </a:t>
            </a:r>
            <a:r>
              <a:rPr lang="en-US" sz="1800" b="1" dirty="0">
                <a:solidFill>
                  <a:srgbClr val="333333"/>
                </a:solidFill>
              </a:rPr>
              <a:t>healthcare personnel</a:t>
            </a:r>
            <a:r>
              <a:rPr lang="en-US" sz="1800" dirty="0">
                <a:solidFill>
                  <a:srgbClr val="333333"/>
                </a:solidFill>
              </a:rPr>
              <a:t>. </a:t>
            </a:r>
            <a:r>
              <a:rPr lang="en-US" dirty="0">
                <a:solidFill>
                  <a:srgbClr val="333333"/>
                </a:solidFill>
              </a:rPr>
              <a:t>Confidential complaints must be submitted to the EOA  </a:t>
            </a:r>
            <a:r>
              <a:rPr lang="en-US" sz="1800" dirty="0">
                <a:solidFill>
                  <a:srgbClr val="333333"/>
                </a:solidFill>
              </a:rPr>
              <a:t>within 90 </a:t>
            </a:r>
            <a:r>
              <a:rPr lang="en-US" dirty="0">
                <a:solidFill>
                  <a:srgbClr val="333333"/>
                </a:solidFill>
              </a:rPr>
              <a:t>days of most recent incident.  This </a:t>
            </a:r>
            <a:r>
              <a:rPr lang="en-US" sz="1800" dirty="0">
                <a:solidFill>
                  <a:srgbClr val="333333"/>
                </a:solidFill>
              </a:rPr>
              <a:t>will not be reported to the chain of command but will allow for support resources and referrals. </a:t>
            </a:r>
          </a:p>
          <a:p>
            <a:endParaRPr lang="en-US" sz="800" dirty="0">
              <a:solidFill>
                <a:srgbClr val="333333"/>
              </a:solidFill>
            </a:endParaRPr>
          </a:p>
          <a:p>
            <a:r>
              <a:rPr lang="en-US" sz="1800" dirty="0">
                <a:solidFill>
                  <a:srgbClr val="333333"/>
                </a:solidFill>
              </a:rPr>
              <a:t>Service members may file a complaint through:  </a:t>
            </a:r>
          </a:p>
          <a:p>
            <a:pPr marL="285750" indent="-285750">
              <a:buFont typeface="Arial" panose="020B0604020202020204" pitchFamily="34" charset="0"/>
              <a:buChar char="•"/>
            </a:pPr>
            <a:r>
              <a:rPr lang="en-US" sz="1800" dirty="0">
                <a:solidFill>
                  <a:srgbClr val="333333"/>
                </a:solidFill>
              </a:rPr>
              <a:t>Equal Opportunity Advisor </a:t>
            </a:r>
          </a:p>
          <a:p>
            <a:pPr marL="285750" indent="-285750">
              <a:buFont typeface="Arial" panose="020B0604020202020204" pitchFamily="34" charset="0"/>
              <a:buChar char="•"/>
            </a:pPr>
            <a:r>
              <a:rPr lang="en-US" dirty="0">
                <a:solidFill>
                  <a:srgbClr val="333333"/>
                </a:solidFill>
              </a:rPr>
              <a:t>Inspector General Office </a:t>
            </a:r>
            <a:r>
              <a:rPr lang="en-US" dirty="0">
                <a:solidFill>
                  <a:srgbClr val="333333"/>
                </a:solidFill>
                <a:hlinkClick r:id="rId3"/>
              </a:rPr>
              <a:t>https://hotline.usmc.mil</a:t>
            </a:r>
            <a:r>
              <a:rPr lang="en-US" dirty="0">
                <a:solidFill>
                  <a:srgbClr val="333333"/>
                </a:solidFill>
              </a:rPr>
              <a:t> </a:t>
            </a:r>
          </a:p>
          <a:p>
            <a:pPr marL="285750" indent="-285750">
              <a:buFont typeface="Arial" panose="020B0604020202020204" pitchFamily="34" charset="0"/>
              <a:buChar char="•"/>
            </a:pPr>
            <a:r>
              <a:rPr lang="en-US" dirty="0">
                <a:solidFill>
                  <a:srgbClr val="333333"/>
                </a:solidFill>
              </a:rPr>
              <a:t>NCIS Tip Line </a:t>
            </a:r>
            <a:r>
              <a:rPr lang="en-US" dirty="0">
                <a:solidFill>
                  <a:srgbClr val="333333"/>
                </a:solidFill>
                <a:hlinkClick r:id="rId4"/>
              </a:rPr>
              <a:t>https://www.ncis.nav.mil/Resources/NCIS-Tips/</a:t>
            </a:r>
            <a:r>
              <a:rPr lang="en-US" dirty="0">
                <a:solidFill>
                  <a:srgbClr val="333333"/>
                </a:solidFill>
              </a:rPr>
              <a:t> </a:t>
            </a:r>
          </a:p>
          <a:p>
            <a:pPr marL="285750" indent="-285750">
              <a:buFont typeface="Arial" panose="020B0604020202020204" pitchFamily="34" charset="0"/>
              <a:buChar char="•"/>
            </a:pPr>
            <a:r>
              <a:rPr lang="en-US" sz="1800" dirty="0">
                <a:solidFill>
                  <a:srgbClr val="333333"/>
                </a:solidFill>
              </a:rPr>
              <a:t>Anonymous Complaint</a:t>
            </a:r>
          </a:p>
          <a:p>
            <a:endParaRPr lang="en-US" sz="800" dirty="0">
              <a:solidFill>
                <a:srgbClr val="333333"/>
              </a:solidFill>
            </a:endParaRPr>
          </a:p>
          <a:p>
            <a:r>
              <a:rPr lang="en-US" sz="1800" dirty="0">
                <a:solidFill>
                  <a:srgbClr val="333333"/>
                </a:solidFill>
              </a:rPr>
              <a:t>For more information: </a:t>
            </a:r>
            <a:r>
              <a:rPr lang="en-US" sz="1800" dirty="0">
                <a:solidFill>
                  <a:srgbClr val="333333"/>
                </a:solidFill>
                <a:hlinkClick r:id="rId5"/>
              </a:rPr>
              <a:t>PAC Prevention &amp; Response Policy, MCO 5354.1G</a:t>
            </a:r>
            <a:endParaRPr lang="en-US" sz="1800" dirty="0">
              <a:solidFill>
                <a:srgbClr val="333333"/>
              </a:solidFill>
            </a:endParaRPr>
          </a:p>
        </p:txBody>
      </p:sp>
      <p:pic>
        <p:nvPicPr>
          <p:cNvPr id="14" name="Picture 13">
            <a:extLst>
              <a:ext uri="{FF2B5EF4-FFF2-40B4-BE49-F238E27FC236}">
                <a16:creationId xmlns:a16="http://schemas.microsoft.com/office/drawing/2014/main" id="{FAC78BF9-E366-17BB-9F62-6C436CF7C51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3750" y="31627"/>
            <a:ext cx="1082434" cy="1084717"/>
          </a:xfrm>
          <a:prstGeom prst="rect">
            <a:avLst/>
          </a:prstGeom>
        </p:spPr>
      </p:pic>
      <p:pic>
        <p:nvPicPr>
          <p:cNvPr id="2" name="Picture 1">
            <a:extLst>
              <a:ext uri="{FF2B5EF4-FFF2-40B4-BE49-F238E27FC236}">
                <a16:creationId xmlns:a16="http://schemas.microsoft.com/office/drawing/2014/main" id="{F907AC52-13DA-C161-5012-C9134A051F79}"/>
              </a:ext>
            </a:extLst>
          </p:cNvPr>
          <p:cNvPicPr>
            <a:picLocks noChangeAspect="1"/>
          </p:cNvPicPr>
          <p:nvPr/>
        </p:nvPicPr>
        <p:blipFill>
          <a:blip r:embed="rId6"/>
          <a:stretch>
            <a:fillRect/>
          </a:stretch>
        </p:blipFill>
        <p:spPr>
          <a:xfrm>
            <a:off x="127630" y="1159139"/>
            <a:ext cx="4395217" cy="5638800"/>
          </a:xfrm>
          <a:prstGeom prst="rect">
            <a:avLst/>
          </a:prstGeom>
        </p:spPr>
      </p:pic>
    </p:spTree>
    <p:extLst>
      <p:ext uri="{BB962C8B-B14F-4D97-AF65-F5344CB8AC3E}">
        <p14:creationId xmlns:p14="http://schemas.microsoft.com/office/powerpoint/2010/main" val="2167973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6" name="TextBox 5"/>
          <p:cNvSpPr txBox="1"/>
          <p:nvPr/>
        </p:nvSpPr>
        <p:spPr>
          <a:xfrm>
            <a:off x="403750" y="1183594"/>
            <a:ext cx="11343562" cy="413978"/>
          </a:xfrm>
          <a:prstGeom prst="rect">
            <a:avLst/>
          </a:prstGeom>
          <a:solidFill>
            <a:schemeClr val="tx1">
              <a:lumMod val="75000"/>
              <a:lumOff val="25000"/>
            </a:schemeClr>
          </a:solidFill>
          <a:effectLst>
            <a:innerShdw blurRad="114300">
              <a:prstClr val="black"/>
            </a:innerShdw>
          </a:effectLst>
          <a:scene3d>
            <a:camera prst="orthographicFront"/>
            <a:lightRig rig="threePt" dir="t"/>
          </a:scene3d>
          <a:sp3d>
            <a:bevelT/>
          </a:sp3d>
        </p:spPr>
        <p:txBody>
          <a:bodyPr wrap="square" rtlCol="0">
            <a:spAutoFit/>
          </a:bodyPr>
          <a:lstStyle/>
          <a:p>
            <a:pPr algn="ctr"/>
            <a:r>
              <a:rPr lang="en-US" sz="2000" dirty="0">
                <a:solidFill>
                  <a:schemeClr val="bg1"/>
                </a:solidFill>
                <a:latin typeface="Times New Roman" panose="02020603050405020304" pitchFamily="18" charset="0"/>
                <a:cs typeface="Times New Roman" panose="02020603050405020304" pitchFamily="18" charset="0"/>
              </a:rPr>
              <a:t>SUPPORT SERVICES</a:t>
            </a:r>
          </a:p>
        </p:txBody>
      </p:sp>
      <p:sp>
        <p:nvSpPr>
          <p:cNvPr id="8" name="Rectangle 7"/>
          <p:cNvSpPr/>
          <p:nvPr/>
        </p:nvSpPr>
        <p:spPr>
          <a:xfrm>
            <a:off x="1569702" y="96933"/>
            <a:ext cx="9938357" cy="861774"/>
          </a:xfrm>
          <a:prstGeom prst="rect">
            <a:avLst/>
          </a:prstGeom>
        </p:spPr>
        <p:txBody>
          <a:bodyPr wrap="square">
            <a:spAutoFit/>
          </a:bodyPr>
          <a:lstStyle/>
          <a:p>
            <a:pPr fontAlgn="base"/>
            <a:r>
              <a:rPr lang="en-US" sz="3200" b="1" i="0" u="none" strike="noStrike" dirty="0">
                <a:effectLst/>
                <a:latin typeface="Times New Roman" panose="02020603050405020304" pitchFamily="18" charset="0"/>
                <a:cs typeface="Times New Roman" panose="02020603050405020304" pitchFamily="18" charset="0"/>
              </a:rPr>
              <a:t>MCRD Parris Island / </a:t>
            </a:r>
            <a:r>
              <a:rPr lang="en-US" sz="3200" b="1" i="0" u="none" strike="noStrike" dirty="0">
                <a:solidFill>
                  <a:srgbClr val="807648"/>
                </a:solidFill>
                <a:effectLst/>
                <a:latin typeface="Times New Roman" panose="02020603050405020304" pitchFamily="18" charset="0"/>
                <a:cs typeface="Times New Roman" panose="02020603050405020304" pitchFamily="18" charset="0"/>
              </a:rPr>
              <a:t>Eastern Recruiting Region</a:t>
            </a:r>
            <a:endParaRPr lang="en-US" sz="3200" i="1" dirty="0">
              <a:latin typeface="Times New Roman" panose="02020603050405020304" pitchFamily="18" charset="0"/>
              <a:cs typeface="Times New Roman" panose="02020603050405020304" pitchFamily="18" charset="0"/>
            </a:endParaRPr>
          </a:p>
          <a:p>
            <a:r>
              <a:rPr lang="en-US" b="1" i="1" u="none" strike="noStrike" dirty="0">
                <a:effectLst/>
                <a:latin typeface="Times New Roman" panose="02020603050405020304" pitchFamily="18" charset="0"/>
                <a:cs typeface="Times New Roman" panose="02020603050405020304" pitchFamily="18" charset="0"/>
              </a:rPr>
              <a:t>"We Make Marines"</a:t>
            </a:r>
            <a:endParaRPr lang="en-US" i="1" dirty="0">
              <a:latin typeface="Times New Roman" panose="02020603050405020304" pitchFamily="18" charset="0"/>
              <a:cs typeface="Times New Roman" panose="02020603050405020304" pitchFamily="18" charset="0"/>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3750" y="98878"/>
            <a:ext cx="858019" cy="859829"/>
          </a:xfrm>
          <a:prstGeom prst="rect">
            <a:avLst/>
          </a:prstGeom>
        </p:spPr>
      </p:pic>
      <p:sp>
        <p:nvSpPr>
          <p:cNvPr id="13" name="TextBox 12">
            <a:extLst>
              <a:ext uri="{FF2B5EF4-FFF2-40B4-BE49-F238E27FC236}">
                <a16:creationId xmlns:a16="http://schemas.microsoft.com/office/drawing/2014/main" id="{31645F47-4AAF-E2FB-0C15-0C1A0236E0DF}"/>
              </a:ext>
            </a:extLst>
          </p:cNvPr>
          <p:cNvSpPr txBox="1"/>
          <p:nvPr/>
        </p:nvSpPr>
        <p:spPr>
          <a:xfrm>
            <a:off x="403750" y="1673297"/>
            <a:ext cx="5952445" cy="3508653"/>
          </a:xfrm>
          <a:prstGeom prst="rect">
            <a:avLst/>
          </a:prstGeom>
          <a:noFill/>
        </p:spPr>
        <p:txBody>
          <a:bodyPr wrap="square">
            <a:spAutoFit/>
          </a:bodyPr>
          <a:lstStyle/>
          <a:p>
            <a:r>
              <a:rPr lang="en-US" sz="1700" b="1" dirty="0">
                <a:solidFill>
                  <a:srgbClr val="333333"/>
                </a:solidFill>
              </a:rPr>
              <a:t>Chaplain Services:</a:t>
            </a:r>
          </a:p>
          <a:p>
            <a:r>
              <a:rPr lang="en-US" sz="1700" dirty="0">
                <a:solidFill>
                  <a:srgbClr val="333333"/>
                </a:solidFill>
              </a:rPr>
              <a:t>MCRD/ERR PI Chaplain……………………………(843) 228-3601</a:t>
            </a:r>
          </a:p>
          <a:p>
            <a:r>
              <a:rPr lang="en-US" sz="1700" dirty="0">
                <a:solidFill>
                  <a:srgbClr val="333333"/>
                </a:solidFill>
              </a:rPr>
              <a:t>Duty Chaplain………………………………………….(843) 321-6285</a:t>
            </a:r>
          </a:p>
          <a:p>
            <a:endParaRPr lang="en-US" sz="1700" dirty="0">
              <a:solidFill>
                <a:srgbClr val="333333"/>
              </a:solidFill>
            </a:endParaRPr>
          </a:p>
          <a:p>
            <a:endParaRPr lang="en-US" sz="1700" dirty="0">
              <a:solidFill>
                <a:srgbClr val="333333"/>
              </a:solidFill>
            </a:endParaRPr>
          </a:p>
          <a:p>
            <a:r>
              <a:rPr lang="en-US" sz="1700" b="1" dirty="0">
                <a:solidFill>
                  <a:srgbClr val="333333"/>
                </a:solidFill>
              </a:rPr>
              <a:t>Counseling Services &amp; Resources:</a:t>
            </a:r>
          </a:p>
          <a:p>
            <a:r>
              <a:rPr lang="en-US" sz="1700" dirty="0">
                <a:solidFill>
                  <a:srgbClr val="333333"/>
                </a:solidFill>
                <a:hlinkClick r:id="rId3"/>
              </a:rPr>
              <a:t>MCCS Community Counseling Program</a:t>
            </a:r>
            <a:r>
              <a:rPr lang="en-US" sz="1700" dirty="0">
                <a:solidFill>
                  <a:srgbClr val="333333"/>
                </a:solidFill>
              </a:rPr>
              <a:t>…..	(843) 228-2044</a:t>
            </a:r>
          </a:p>
          <a:p>
            <a:r>
              <a:rPr lang="en-US" sz="1700" dirty="0">
                <a:solidFill>
                  <a:srgbClr val="333333"/>
                </a:solidFill>
                <a:hlinkClick r:id="rId4"/>
              </a:rPr>
              <a:t>Military &amp; Family Life Counselors</a:t>
            </a:r>
            <a:endParaRPr lang="en-US" sz="1700" dirty="0">
              <a:solidFill>
                <a:srgbClr val="333333"/>
              </a:solidFill>
            </a:endParaRPr>
          </a:p>
          <a:p>
            <a:r>
              <a:rPr lang="en-US" sz="1700" dirty="0">
                <a:solidFill>
                  <a:srgbClr val="333333"/>
                </a:solidFill>
                <a:hlinkClick r:id="rId5"/>
              </a:rPr>
              <a:t>Military OneSource</a:t>
            </a:r>
            <a:r>
              <a:rPr lang="en-US" sz="1700" dirty="0">
                <a:solidFill>
                  <a:srgbClr val="333333"/>
                </a:solidFill>
              </a:rPr>
              <a:t>…………………………………	(800) 342-9647</a:t>
            </a:r>
          </a:p>
          <a:p>
            <a:r>
              <a:rPr lang="en-US" sz="1700" dirty="0">
                <a:solidFill>
                  <a:srgbClr val="333333"/>
                </a:solidFill>
                <a:hlinkClick r:id="rId6"/>
              </a:rPr>
              <a:t>Veterans Crisis Line</a:t>
            </a:r>
            <a:r>
              <a:rPr lang="en-US" sz="1700" dirty="0">
                <a:solidFill>
                  <a:srgbClr val="333333"/>
                </a:solidFill>
              </a:rPr>
              <a:t>………………………………….988 then Press 1</a:t>
            </a:r>
          </a:p>
          <a:p>
            <a:r>
              <a:rPr lang="en-US" sz="1700" dirty="0">
                <a:solidFill>
                  <a:srgbClr val="333333"/>
                </a:solidFill>
              </a:rPr>
              <a:t>National Suicide Prevention Hotline………..988 or (800) 273-8255</a:t>
            </a:r>
          </a:p>
          <a:p>
            <a:r>
              <a:rPr lang="en-US" sz="1700" dirty="0">
                <a:solidFill>
                  <a:srgbClr val="333333"/>
                </a:solidFill>
              </a:rPr>
              <a:t>National Domestic Violence Hotline………..(800) 799-7233</a:t>
            </a:r>
          </a:p>
          <a:p>
            <a:endParaRPr lang="en-US" sz="1800" dirty="0">
              <a:solidFill>
                <a:srgbClr val="333333"/>
              </a:solidFill>
            </a:endParaRPr>
          </a:p>
        </p:txBody>
      </p:sp>
      <p:pic>
        <p:nvPicPr>
          <p:cNvPr id="14" name="Picture 13">
            <a:extLst>
              <a:ext uri="{FF2B5EF4-FFF2-40B4-BE49-F238E27FC236}">
                <a16:creationId xmlns:a16="http://schemas.microsoft.com/office/drawing/2014/main" id="{FAC78BF9-E366-17BB-9F62-6C436CF7C51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3750" y="31627"/>
            <a:ext cx="1082434" cy="1084717"/>
          </a:xfrm>
          <a:prstGeom prst="rect">
            <a:avLst/>
          </a:prstGeom>
        </p:spPr>
      </p:pic>
      <p:pic>
        <p:nvPicPr>
          <p:cNvPr id="3" name="Picture 2" descr="A picture containing text, sign&#10;&#10;Description automatically generated">
            <a:hlinkClick r:id="rId5"/>
            <a:extLst>
              <a:ext uri="{FF2B5EF4-FFF2-40B4-BE49-F238E27FC236}">
                <a16:creationId xmlns:a16="http://schemas.microsoft.com/office/drawing/2014/main" id="{476415F9-E15B-7550-B952-9784470222B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73954" y="4999465"/>
            <a:ext cx="3206972" cy="1729949"/>
          </a:xfrm>
          <a:prstGeom prst="rect">
            <a:avLst/>
          </a:prstGeom>
        </p:spPr>
      </p:pic>
      <p:pic>
        <p:nvPicPr>
          <p:cNvPr id="4" name="Picture 3" descr="A group of people in uniform&#10;&#10;Description automatically generated with low confidence">
            <a:hlinkClick r:id="rId6"/>
            <a:extLst>
              <a:ext uri="{FF2B5EF4-FFF2-40B4-BE49-F238E27FC236}">
                <a16:creationId xmlns:a16="http://schemas.microsoft.com/office/drawing/2014/main" id="{BF3C1F1C-D017-F2E1-5CF7-A692C4C3A8D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289699" y="4999464"/>
            <a:ext cx="3213931" cy="1729949"/>
          </a:xfrm>
          <a:prstGeom prst="rect">
            <a:avLst/>
          </a:prstGeom>
        </p:spPr>
      </p:pic>
      <p:pic>
        <p:nvPicPr>
          <p:cNvPr id="5" name="Picture 4" descr="A picture containing text, newspaper, sign&#10;&#10;Description automatically generated">
            <a:hlinkClick r:id="rId9"/>
            <a:extLst>
              <a:ext uri="{FF2B5EF4-FFF2-40B4-BE49-F238E27FC236}">
                <a16:creationId xmlns:a16="http://schemas.microsoft.com/office/drawing/2014/main" id="{1F426DF0-FCBB-B6F3-38A7-9B56948DC7D8}"/>
              </a:ext>
            </a:extLst>
          </p:cNvPr>
          <p:cNvPicPr>
            <a:picLocks noChangeAspect="1"/>
          </p:cNvPicPr>
          <p:nvPr/>
        </p:nvPicPr>
        <p:blipFill rotWithShape="1">
          <a:blip r:embed="rId10">
            <a:extLst>
              <a:ext uri="{28A0092B-C50C-407E-A947-70E740481C1C}">
                <a14:useLocalDpi xmlns:a14="http://schemas.microsoft.com/office/drawing/2010/main" val="0"/>
              </a:ext>
            </a:extLst>
          </a:blip>
          <a:srcRect t="1" b="784"/>
          <a:stretch/>
        </p:blipFill>
        <p:spPr>
          <a:xfrm>
            <a:off x="8112403" y="4998014"/>
            <a:ext cx="3185921" cy="1729949"/>
          </a:xfrm>
          <a:prstGeom prst="rect">
            <a:avLst/>
          </a:prstGeom>
        </p:spPr>
      </p:pic>
      <p:sp>
        <p:nvSpPr>
          <p:cNvPr id="7" name="TextBox 6">
            <a:extLst>
              <a:ext uri="{FF2B5EF4-FFF2-40B4-BE49-F238E27FC236}">
                <a16:creationId xmlns:a16="http://schemas.microsoft.com/office/drawing/2014/main" id="{23DFC792-D629-11DD-B025-A36185874D07}"/>
              </a:ext>
            </a:extLst>
          </p:cNvPr>
          <p:cNvSpPr txBox="1"/>
          <p:nvPr/>
        </p:nvSpPr>
        <p:spPr>
          <a:xfrm>
            <a:off x="6356195" y="1656618"/>
            <a:ext cx="5952445" cy="3631763"/>
          </a:xfrm>
          <a:prstGeom prst="rect">
            <a:avLst/>
          </a:prstGeom>
          <a:noFill/>
        </p:spPr>
        <p:txBody>
          <a:bodyPr wrap="square">
            <a:spAutoFit/>
          </a:bodyPr>
          <a:lstStyle/>
          <a:p>
            <a:r>
              <a:rPr lang="en-US" sz="1700" b="1" dirty="0">
                <a:solidFill>
                  <a:srgbClr val="333333"/>
                </a:solidFill>
              </a:rPr>
              <a:t>Sexual Assault Prevention &amp; Response</a:t>
            </a:r>
          </a:p>
          <a:p>
            <a:r>
              <a:rPr lang="en-US" sz="1700" dirty="0">
                <a:solidFill>
                  <a:srgbClr val="333333"/>
                </a:solidFill>
              </a:rPr>
              <a:t>MCRD PI SARC……………………………………….…(843) 228-3601</a:t>
            </a:r>
          </a:p>
          <a:p>
            <a:r>
              <a:rPr lang="en-US" sz="1700" dirty="0">
                <a:solidFill>
                  <a:srgbClr val="333333"/>
                </a:solidFill>
              </a:rPr>
              <a:t>ERR SARC…………………………………………….……(843) 321-6285</a:t>
            </a:r>
          </a:p>
          <a:p>
            <a:r>
              <a:rPr lang="en-US" sz="1700" dirty="0">
                <a:solidFill>
                  <a:srgbClr val="333333"/>
                </a:solidFill>
                <a:hlinkClick r:id="rId9"/>
              </a:rPr>
              <a:t>DoD Safe Helpline</a:t>
            </a:r>
            <a:r>
              <a:rPr lang="en-US" sz="1700" dirty="0">
                <a:solidFill>
                  <a:srgbClr val="333333"/>
                </a:solidFill>
              </a:rPr>
              <a:t>…………………………………….(877) 995-5247</a:t>
            </a:r>
          </a:p>
          <a:p>
            <a:endParaRPr lang="en-US" sz="1700" dirty="0">
              <a:solidFill>
                <a:srgbClr val="333333"/>
              </a:solidFill>
            </a:endParaRPr>
          </a:p>
          <a:p>
            <a:endParaRPr lang="en-US" sz="800" dirty="0">
              <a:solidFill>
                <a:srgbClr val="333333"/>
              </a:solidFill>
            </a:endParaRPr>
          </a:p>
          <a:p>
            <a:r>
              <a:rPr lang="en-US" sz="1700" b="1" dirty="0">
                <a:solidFill>
                  <a:srgbClr val="333333"/>
                </a:solidFill>
              </a:rPr>
              <a:t>Victim Assistance:</a:t>
            </a:r>
          </a:p>
          <a:p>
            <a:r>
              <a:rPr lang="en-US" sz="1700" dirty="0">
                <a:solidFill>
                  <a:srgbClr val="333333"/>
                </a:solidFill>
                <a:hlinkClick r:id="rId11"/>
              </a:rPr>
              <a:t>Victim &amp; Witness Assistance Program</a:t>
            </a:r>
            <a:r>
              <a:rPr lang="en-US" sz="1700" dirty="0">
                <a:solidFill>
                  <a:srgbClr val="333333"/>
                </a:solidFill>
              </a:rPr>
              <a:t>……..(843) 228-4095</a:t>
            </a:r>
          </a:p>
          <a:p>
            <a:r>
              <a:rPr lang="en-US" sz="1700" dirty="0">
                <a:solidFill>
                  <a:srgbClr val="333333"/>
                </a:solidFill>
                <a:hlinkClick r:id="rId12"/>
              </a:rPr>
              <a:t>Victim's Legal Counsel</a:t>
            </a:r>
            <a:r>
              <a:rPr lang="en-US" sz="1700" dirty="0">
                <a:solidFill>
                  <a:srgbClr val="333333"/>
                </a:solidFill>
              </a:rPr>
              <a:t>……………………………..(843) 228-4801</a:t>
            </a:r>
          </a:p>
          <a:p>
            <a:r>
              <a:rPr lang="en-US" sz="1700" dirty="0">
                <a:solidFill>
                  <a:srgbClr val="333333"/>
                </a:solidFill>
                <a:hlinkClick r:id="rId13"/>
              </a:rPr>
              <a:t>Family Advocacy Program VA</a:t>
            </a:r>
            <a:r>
              <a:rPr lang="en-US" sz="1700" dirty="0">
                <a:solidFill>
                  <a:srgbClr val="333333"/>
                </a:solidFill>
              </a:rPr>
              <a:t>……………..……(843) 228-7093</a:t>
            </a:r>
          </a:p>
          <a:p>
            <a:endParaRPr lang="en-US" sz="1700" dirty="0">
              <a:solidFill>
                <a:srgbClr val="333333"/>
              </a:solidFill>
            </a:endParaRPr>
          </a:p>
          <a:p>
            <a:r>
              <a:rPr lang="en-US" sz="1700" b="1" dirty="0">
                <a:solidFill>
                  <a:srgbClr val="333333"/>
                </a:solidFill>
              </a:rPr>
              <a:t>Legal Assistance:</a:t>
            </a:r>
          </a:p>
          <a:p>
            <a:r>
              <a:rPr lang="en-US" sz="1700" dirty="0">
                <a:solidFill>
                  <a:srgbClr val="333333"/>
                </a:solidFill>
              </a:rPr>
              <a:t>Law Center, Parris Island………………………….(843) 228-2925</a:t>
            </a:r>
          </a:p>
          <a:p>
            <a:endParaRPr lang="en-US" sz="1800" dirty="0">
              <a:solidFill>
                <a:srgbClr val="333333"/>
              </a:solidFill>
            </a:endParaRPr>
          </a:p>
        </p:txBody>
      </p:sp>
    </p:spTree>
    <p:extLst>
      <p:ext uri="{BB962C8B-B14F-4D97-AF65-F5344CB8AC3E}">
        <p14:creationId xmlns:p14="http://schemas.microsoft.com/office/powerpoint/2010/main" val="34232915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2328</TotalTime>
  <Words>545</Words>
  <Application>Microsoft Office PowerPoint</Application>
  <PresentationFormat>Widescreen</PresentationFormat>
  <Paragraphs>67</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PowerPoint Presentation</vt:lpstr>
      <vt:lpstr>PowerPoint Presentation</vt:lpstr>
      <vt:lpstr>PowerPoint Presentation</vt:lpstr>
    </vt:vector>
  </TitlesOfParts>
  <Company>USMC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Jolly MSgt Rolvin</dc:creator>
  <cp:lastModifiedBy>Dodd Cpl Dakota W</cp:lastModifiedBy>
  <cp:revision>69</cp:revision>
  <cp:lastPrinted>2019-07-26T01:16:23Z</cp:lastPrinted>
  <dcterms:created xsi:type="dcterms:W3CDTF">2019-07-25T22:12:26Z</dcterms:created>
  <dcterms:modified xsi:type="dcterms:W3CDTF">2024-06-25T14:33:09Z</dcterms:modified>
</cp:coreProperties>
</file>