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 id="2147483692" r:id="rId5"/>
    <p:sldMasterId id="2147483694" r:id="rId6"/>
    <p:sldMasterId id="2147483698" r:id="rId7"/>
  </p:sldMasterIdLst>
  <p:notesMasterIdLst>
    <p:notesMasterId r:id="rId31"/>
  </p:notesMasterIdLst>
  <p:handoutMasterIdLst>
    <p:handoutMasterId r:id="rId32"/>
  </p:handoutMasterIdLst>
  <p:sldIdLst>
    <p:sldId id="1276" r:id="rId8"/>
    <p:sldId id="1285" r:id="rId9"/>
    <p:sldId id="1279" r:id="rId10"/>
    <p:sldId id="1281" r:id="rId11"/>
    <p:sldId id="1256" r:id="rId12"/>
    <p:sldId id="1257" r:id="rId13"/>
    <p:sldId id="1258" r:id="rId14"/>
    <p:sldId id="1259" r:id="rId15"/>
    <p:sldId id="1260" r:id="rId16"/>
    <p:sldId id="1261" r:id="rId17"/>
    <p:sldId id="1282" r:id="rId18"/>
    <p:sldId id="1283" r:id="rId19"/>
    <p:sldId id="1264" r:id="rId20"/>
    <p:sldId id="1284" r:id="rId21"/>
    <p:sldId id="1265" r:id="rId22"/>
    <p:sldId id="1274" r:id="rId23"/>
    <p:sldId id="1267" r:id="rId24"/>
    <p:sldId id="1268" r:id="rId25"/>
    <p:sldId id="1269" r:id="rId26"/>
    <p:sldId id="1270" r:id="rId27"/>
    <p:sldId id="1271" r:id="rId28"/>
    <p:sldId id="1288" r:id="rId29"/>
    <p:sldId id="1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0BD4CC0-B24E-41BB-B7B9-99392234AAF6}">
          <p14:sldIdLst>
            <p14:sldId id="1276"/>
          </p14:sldIdLst>
        </p14:section>
        <p14:section name="Welcome and Background Information" id="{E3EE66B0-0039-4A46-825B-563721B4C445}">
          <p14:sldIdLst>
            <p14:sldId id="1285"/>
            <p14:sldId id="1279"/>
            <p14:sldId id="1281"/>
            <p14:sldId id="1256"/>
            <p14:sldId id="1257"/>
          </p14:sldIdLst>
        </p14:section>
        <p14:section name="Understanding Your Lease" id="{7270030C-B925-45EF-908E-53BC54FE0C7F}">
          <p14:sldIdLst>
            <p14:sldId id="1258"/>
            <p14:sldId id="1259"/>
            <p14:sldId id="1260"/>
          </p14:sldIdLst>
        </p14:section>
        <p14:section name="Moving In" id="{690EA891-382C-4F99-931A-A6D1D8D83EF4}">
          <p14:sldIdLst>
            <p14:sldId id="1261"/>
            <p14:sldId id="1282"/>
            <p14:sldId id="1283"/>
          </p14:sldIdLst>
        </p14:section>
        <p14:section name="Home Maintenance" id="{FD9F7847-2EE4-4EAC-8FCF-28642D31BECC}">
          <p14:sldIdLst>
            <p14:sldId id="1264"/>
            <p14:sldId id="1284"/>
            <p14:sldId id="1265"/>
            <p14:sldId id="1274"/>
          </p14:sldIdLst>
        </p14:section>
        <p14:section name="Your Rights as a Tenant" id="{1CD0D5E4-4EC9-4165-A22E-C6F0DAA25514}">
          <p14:sldIdLst>
            <p14:sldId id="1267"/>
            <p14:sldId id="1268"/>
            <p14:sldId id="1269"/>
            <p14:sldId id="1270"/>
            <p14:sldId id="1271"/>
            <p14:sldId id="1288"/>
          </p14:sldIdLst>
        </p14:section>
        <p14:section name="Additional Contact Information" id="{6AF3909D-3C0C-4BCB-92E9-CBE50B202C22}">
          <p14:sldIdLst>
            <p14:sldId id="1280"/>
          </p14:sldIdLst>
        </p14:section>
      </p14:sectionLst>
    </p:ext>
    <p:ext uri="{EFAFB233-063F-42B5-8137-9DF3F51BA10A}">
      <p15:sldGuideLst xmlns:p15="http://schemas.microsoft.com/office/powerpoint/2012/main">
        <p15:guide id="1" orient="horz" pos="1080" userDrawn="1">
          <p15:clr>
            <a:srgbClr val="A4A3A4"/>
          </p15:clr>
        </p15:guide>
        <p15:guide id="2" pos="4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eCamp, Victoria [USA]" initials="dV[" lastIdx="8" clrIdx="6">
    <p:extLst>
      <p:ext uri="{19B8F6BF-5375-455C-9EA6-DF929625EA0E}">
        <p15:presenceInfo xmlns:p15="http://schemas.microsoft.com/office/powerpoint/2012/main" userId="S::574872@bah.com::e9f0d5ff-1140-40db-8547-98043d1215cc" providerId="AD"/>
      </p:ext>
    </p:extLst>
  </p:cmAuthor>
  <p:cmAuthor id="1" name="Thompson, Linda [USA]" initials="TL[" lastIdx="13" clrIdx="0">
    <p:extLst>
      <p:ext uri="{19B8F6BF-5375-455C-9EA6-DF929625EA0E}">
        <p15:presenceInfo xmlns:p15="http://schemas.microsoft.com/office/powerpoint/2012/main" userId="S::525429@bah.com::95bb41fc-b004-4e81-932f-e0fcc468e2a2" providerId="AD"/>
      </p:ext>
    </p:extLst>
  </p:cmAuthor>
  <p:cmAuthor id="8" name="Dunn, Marta [USA]" initials="DM[" lastIdx="1" clrIdx="7">
    <p:extLst>
      <p:ext uri="{19B8F6BF-5375-455C-9EA6-DF929625EA0E}">
        <p15:presenceInfo xmlns:p15="http://schemas.microsoft.com/office/powerpoint/2012/main" userId="S::028995@bah.com::d5b77079-4da0-41d5-a4b6-d423ee19de2c" providerId="AD"/>
      </p:ext>
    </p:extLst>
  </p:cmAuthor>
  <p:cmAuthor id="2" name="Flass Maj James P" initials="FMJP" lastIdx="1" clrIdx="1">
    <p:extLst>
      <p:ext uri="{19B8F6BF-5375-455C-9EA6-DF929625EA0E}">
        <p15:presenceInfo xmlns:p15="http://schemas.microsoft.com/office/powerpoint/2012/main" userId="S-1-5-21-2103720589-201469717-587693536-308047" providerId="AD"/>
      </p:ext>
    </p:extLst>
  </p:cmAuthor>
  <p:cmAuthor id="9" name="Vogel, Maximilian [USA]" initials="VM[" lastIdx="4" clrIdx="8">
    <p:extLst>
      <p:ext uri="{19B8F6BF-5375-455C-9EA6-DF929625EA0E}">
        <p15:presenceInfo xmlns:p15="http://schemas.microsoft.com/office/powerpoint/2012/main" userId="S::574624@bah.com::46c0448e-2159-4401-8c8f-75ab457ed084" providerId="AD"/>
      </p:ext>
    </p:extLst>
  </p:cmAuthor>
  <p:cmAuthor id="3" name="Massey, Taylor [USA]" initials="MT[" lastIdx="5" clrIdx="2">
    <p:extLst>
      <p:ext uri="{19B8F6BF-5375-455C-9EA6-DF929625EA0E}">
        <p15:presenceInfo xmlns:p15="http://schemas.microsoft.com/office/powerpoint/2012/main" userId="S::607965@bah.com::d5435212-26ec-4166-846b-8ca83c212297" providerId="AD"/>
      </p:ext>
    </p:extLst>
  </p:cmAuthor>
  <p:cmAuthor id="4" name="Jakubik, Tara [USA]" initials="JT[" lastIdx="28" clrIdx="3">
    <p:extLst>
      <p:ext uri="{19B8F6BF-5375-455C-9EA6-DF929625EA0E}">
        <p15:presenceInfo xmlns:p15="http://schemas.microsoft.com/office/powerpoint/2012/main" userId="S::608807@bah.com::6e017e1a-ccc6-4749-bc7a-5d1196807c35" providerId="AD"/>
      </p:ext>
    </p:extLst>
  </p:cmAuthor>
  <p:cmAuthor id="5" name="Conlon, Michael [USA]" initials="CM[" lastIdx="54" clrIdx="4">
    <p:extLst>
      <p:ext uri="{19B8F6BF-5375-455C-9EA6-DF929625EA0E}">
        <p15:presenceInfo xmlns:p15="http://schemas.microsoft.com/office/powerpoint/2012/main" userId="S::597539@bah.com::d6fc8ca7-31a7-4e74-af29-5d8dd95a5814" providerId="AD"/>
      </p:ext>
    </p:extLst>
  </p:cmAuthor>
  <p:cmAuthor id="6" name="Tumulac CIV Nestor C" initials="NCT" lastIdx="11" clrIdx="5">
    <p:extLst>
      <p:ext uri="{19B8F6BF-5375-455C-9EA6-DF929625EA0E}">
        <p15:presenceInfo xmlns:p15="http://schemas.microsoft.com/office/powerpoint/2012/main" userId="Tumulac CIV Nestor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041C48"/>
    <a:srgbClr val="AA182C"/>
    <a:srgbClr val="0070C0"/>
    <a:srgbClr val="3F93D0"/>
    <a:srgbClr val="0A2240"/>
    <a:srgbClr val="F20101"/>
    <a:srgbClr val="D88585"/>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8" autoAdjust="0"/>
    <p:restoredTop sz="93792" autoAdjust="0"/>
  </p:normalViewPr>
  <p:slideViewPr>
    <p:cSldViewPr snapToGrid="0">
      <p:cViewPr varScale="1">
        <p:scale>
          <a:sx n="99" d="100"/>
          <a:sy n="99" d="100"/>
        </p:scale>
        <p:origin x="204" y="72"/>
      </p:cViewPr>
      <p:guideLst>
        <p:guide orient="horz" pos="1080"/>
        <p:guide pos="456"/>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0BA73-3C4C-447A-9F7E-B3DAA6414CC1}"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C970E57A-4FAA-4A08-9D2D-A6CB3B163377}">
      <dgm:prSet phldrT="[Text]" custT="1"/>
      <dgm:spPr>
        <a:solidFill>
          <a:srgbClr val="0A2240"/>
        </a:solidFill>
      </dgm:spPr>
      <dgm:t>
        <a:bodyPr/>
        <a:lstStyle/>
        <a:p>
          <a:pPr>
            <a:buClr>
              <a:srgbClr val="FF0000"/>
            </a:buClr>
          </a:pPr>
          <a:endParaRPr lang="en-US" sz="1300" dirty="0"/>
        </a:p>
      </dgm:t>
    </dgm:pt>
    <dgm:pt modelId="{D923652D-DE57-4825-94BC-A2B65B53E8CA}" type="parTrans" cxnId="{1A6274FF-BE35-4F41-882A-40385F3DD8E0}">
      <dgm:prSet/>
      <dgm:spPr/>
      <dgm:t>
        <a:bodyPr/>
        <a:lstStyle/>
        <a:p>
          <a:endParaRPr lang="en-US"/>
        </a:p>
      </dgm:t>
    </dgm:pt>
    <dgm:pt modelId="{5207C562-464A-4B5C-938E-D8BCBCAEABC5}" type="sibTrans" cxnId="{1A6274FF-BE35-4F41-882A-40385F3DD8E0}">
      <dgm:prSet/>
      <dgm:spPr>
        <a:solidFill>
          <a:srgbClr val="F20101">
            <a:alpha val="90000"/>
          </a:srgbClr>
        </a:solidFill>
      </dgm:spPr>
      <dgm:t>
        <a:bodyPr/>
        <a:lstStyle/>
        <a:p>
          <a:endParaRPr lang="en-US"/>
        </a:p>
      </dgm:t>
    </dgm:pt>
    <dgm:pt modelId="{ECF4D692-72B0-4F82-B650-EA43230641A5}">
      <dgm:prSet phldrT="[Text]" custT="1"/>
      <dgm:spPr>
        <a:solidFill>
          <a:srgbClr val="0A2240"/>
        </a:solidFill>
      </dgm:spPr>
      <dgm:t>
        <a:bodyPr/>
        <a:lstStyle/>
        <a:p>
          <a:endParaRPr lang="en-US" sz="1800" b="1" dirty="0">
            <a:latin typeface="Segoe UI" panose="020B0502040204020203" pitchFamily="34" charset="0"/>
            <a:cs typeface="Segoe UI" panose="020B0502040204020203" pitchFamily="34" charset="0"/>
          </a:endParaRPr>
        </a:p>
        <a:p>
          <a:endParaRPr lang="en-US" sz="200" b="1" dirty="0">
            <a:latin typeface="Segoe UI" panose="020B0502040204020203" pitchFamily="34" charset="0"/>
            <a:cs typeface="Segoe UI" panose="020B0502040204020203" pitchFamily="34" charset="0"/>
          </a:endParaRPr>
        </a:p>
        <a:p>
          <a:r>
            <a:rPr lang="en-US" sz="1400" b="1" dirty="0">
              <a:latin typeface="Segoe UI" panose="020B0502040204020203" pitchFamily="34" charset="0"/>
              <a:cs typeface="Segoe UI" panose="020B0502040204020203" pitchFamily="34" charset="0"/>
            </a:rPr>
            <a:t>2. Participate in the Inspection</a:t>
          </a:r>
          <a:br>
            <a:rPr lang="en-US" sz="1400" b="1" dirty="0">
              <a:latin typeface="Segoe UI" panose="020B0502040204020203" pitchFamily="34" charset="0"/>
              <a:cs typeface="Segoe UI" panose="020B0502040204020203" pitchFamily="34" charset="0"/>
            </a:rPr>
          </a:br>
          <a:r>
            <a:rPr lang="en-US" sz="1300" b="0" i="1" dirty="0">
              <a:latin typeface="Segoe UI" panose="020B0502040204020203" pitchFamily="34" charset="0"/>
              <a:cs typeface="Segoe UI" panose="020B0502040204020203" pitchFamily="34" charset="0"/>
            </a:rPr>
            <a:t>If the condition of the property is the subject of the dispute</a:t>
          </a:r>
          <a:r>
            <a:rPr lang="en-US" sz="1300" b="1" dirty="0">
              <a:latin typeface="Segoe UI" panose="020B0502040204020203" pitchFamily="34" charset="0"/>
              <a:cs typeface="Segoe UI" panose="020B0502040204020203" pitchFamily="34" charset="0"/>
            </a:rPr>
            <a:t>,</a:t>
          </a:r>
          <a:r>
            <a:rPr lang="en-US" sz="1300" b="0" i="1" dirty="0">
              <a:latin typeface="Segoe UI" panose="020B0502040204020203" pitchFamily="34" charset="0"/>
              <a:cs typeface="Segoe UI" panose="020B0502040204020203" pitchFamily="34" charset="0"/>
            </a:rPr>
            <a:t> the MHO will schedule an inspection of the property with your PPV Partner</a:t>
          </a:r>
          <a:endParaRPr lang="en-US" sz="1300" dirty="0"/>
        </a:p>
      </dgm:t>
    </dgm:pt>
    <dgm:pt modelId="{B75346F7-7779-4D05-A2D6-D2284A7851D1}" type="parTrans" cxnId="{580BE3C4-AAEC-4655-8FFB-0C7787CB6C32}">
      <dgm:prSet/>
      <dgm:spPr/>
      <dgm:t>
        <a:bodyPr/>
        <a:lstStyle/>
        <a:p>
          <a:endParaRPr lang="en-US"/>
        </a:p>
      </dgm:t>
    </dgm:pt>
    <dgm:pt modelId="{27377121-589B-4568-9B6D-85C1DC5366AC}" type="sibTrans" cxnId="{580BE3C4-AAEC-4655-8FFB-0C7787CB6C32}">
      <dgm:prSet/>
      <dgm:spPr>
        <a:solidFill>
          <a:srgbClr val="F20101">
            <a:alpha val="90000"/>
          </a:srgbClr>
        </a:solidFill>
      </dgm:spPr>
      <dgm:t>
        <a:bodyPr/>
        <a:lstStyle/>
        <a:p>
          <a:endParaRPr lang="en-US"/>
        </a:p>
      </dgm:t>
    </dgm:pt>
    <dgm:pt modelId="{AEF74799-FCB7-48C5-ADEA-EF1C91A19F1E}">
      <dgm:prSet phldrT="[Text]" custT="1"/>
      <dgm:spPr>
        <a:solidFill>
          <a:srgbClr val="0A2240"/>
        </a:solidFill>
      </dgm:spPr>
      <dgm:t>
        <a:bodyPr/>
        <a:lstStyle/>
        <a:p>
          <a:r>
            <a:rPr lang="en-US" sz="1400" b="1" dirty="0">
              <a:solidFill>
                <a:srgbClr val="FFFFFF"/>
              </a:solidFill>
              <a:latin typeface="Segoe UI" panose="020B0502040204020203" pitchFamily="34" charset="0"/>
              <a:cs typeface="Segoe UI" panose="020B0502040204020203" pitchFamily="34" charset="0"/>
            </a:rPr>
            <a:t>3. Cooperate with the Investigation</a:t>
          </a:r>
          <a:br>
            <a:rPr lang="en-US" sz="1400" b="1" dirty="0">
              <a:solidFill>
                <a:srgbClr val="FFFFFF"/>
              </a:solidFill>
              <a:latin typeface="Segoe UI" panose="020B0502040204020203" pitchFamily="34" charset="0"/>
              <a:cs typeface="Segoe UI" panose="020B0502040204020203" pitchFamily="34" charset="0"/>
            </a:rPr>
          </a:br>
          <a:r>
            <a:rPr lang="en-US" sz="1300" b="0" i="1" dirty="0">
              <a:solidFill>
                <a:srgbClr val="FFFFFF"/>
              </a:solidFill>
              <a:latin typeface="Segoe UI" panose="020B0502040204020203" pitchFamily="34" charset="0"/>
              <a:cs typeface="Segoe UI" panose="020B0502040204020203" pitchFamily="34" charset="0"/>
            </a:rPr>
            <a:t>The </a:t>
          </a:r>
          <a:r>
            <a:rPr lang="en-US" sz="1300" i="1" dirty="0">
              <a:solidFill>
                <a:srgbClr val="FFFFFF"/>
              </a:solidFill>
              <a:latin typeface="Segoe UI" panose="020B0502040204020203" pitchFamily="34" charset="0"/>
              <a:cs typeface="Segoe UI" panose="020B0502040204020203" pitchFamily="34" charset="0"/>
            </a:rPr>
            <a:t>Investigator will review all records and conduct interviews as necessary</a:t>
          </a:r>
          <a:endParaRPr lang="en-US" sz="1300" dirty="0"/>
        </a:p>
      </dgm:t>
    </dgm:pt>
    <dgm:pt modelId="{4BAAD260-4CF1-435C-A6D4-FBACDABA3811}" type="parTrans" cxnId="{77656D1D-77E6-4363-87CF-8A5A93256564}">
      <dgm:prSet/>
      <dgm:spPr/>
      <dgm:t>
        <a:bodyPr/>
        <a:lstStyle/>
        <a:p>
          <a:endParaRPr lang="en-US"/>
        </a:p>
      </dgm:t>
    </dgm:pt>
    <dgm:pt modelId="{1C311AF2-22DA-44FA-A901-41B8FAC940CE}" type="sibTrans" cxnId="{77656D1D-77E6-4363-87CF-8A5A93256564}">
      <dgm:prSet/>
      <dgm:spPr>
        <a:solidFill>
          <a:srgbClr val="F20101">
            <a:alpha val="90000"/>
          </a:srgbClr>
        </a:solidFill>
      </dgm:spPr>
      <dgm:t>
        <a:bodyPr/>
        <a:lstStyle/>
        <a:p>
          <a:endParaRPr lang="en-US"/>
        </a:p>
      </dgm:t>
    </dgm:pt>
    <dgm:pt modelId="{8F56C3EC-4518-4888-8C4C-5AA2FF64CC60}">
      <dgm:prSet custT="1"/>
      <dgm:spPr>
        <a:solidFill>
          <a:srgbClr val="0A2240"/>
        </a:solidFill>
      </dgm:spPr>
      <dgm:t>
        <a:bodyPr/>
        <a:lstStyle/>
        <a:p>
          <a:endParaRPr lang="en-US" sz="2000" b="1" dirty="0">
            <a:solidFill>
              <a:srgbClr val="FFFFFF"/>
            </a:solidFill>
            <a:latin typeface="Segoe UI" panose="020B0502040204020203" pitchFamily="34" charset="0"/>
            <a:cs typeface="Segoe UI" panose="020B0502040204020203" pitchFamily="34" charset="0"/>
          </a:endParaRPr>
        </a:p>
        <a:p>
          <a:r>
            <a:rPr lang="en-US" sz="1400" b="1" dirty="0">
              <a:solidFill>
                <a:srgbClr val="FFFFFF"/>
              </a:solidFill>
              <a:latin typeface="Segoe UI" panose="020B0502040204020203" pitchFamily="34" charset="0"/>
              <a:cs typeface="Segoe UI" panose="020B0502040204020203" pitchFamily="34" charset="0"/>
            </a:rPr>
            <a:t>4. Recommend Action</a:t>
          </a:r>
          <a:r>
            <a:rPr lang="en-US" sz="1300" b="1" dirty="0">
              <a:solidFill>
                <a:srgbClr val="FFFFFF"/>
              </a:solidFill>
              <a:latin typeface="Segoe UI" panose="020B0502040204020203" pitchFamily="34" charset="0"/>
              <a:cs typeface="Segoe UI" panose="020B0502040204020203" pitchFamily="34" charset="0"/>
            </a:rPr>
            <a:t/>
          </a:r>
          <a:br>
            <a:rPr lang="en-US" sz="1300" b="1" dirty="0">
              <a:solidFill>
                <a:srgbClr val="FFFFFF"/>
              </a:solidFill>
              <a:latin typeface="Segoe UI" panose="020B0502040204020203" pitchFamily="34" charset="0"/>
              <a:cs typeface="Segoe UI" panose="020B0502040204020203" pitchFamily="34" charset="0"/>
            </a:rPr>
          </a:br>
          <a:r>
            <a:rPr lang="en-US" sz="1300" b="0" i="1" dirty="0">
              <a:solidFill>
                <a:srgbClr val="FFFFFF"/>
              </a:solidFill>
              <a:latin typeface="Segoe UI" panose="020B0502040204020203" pitchFamily="34" charset="0"/>
              <a:cs typeface="Segoe UI" panose="020B0502040204020203" pitchFamily="34" charset="0"/>
            </a:rPr>
            <a:t>Send recommendation</a:t>
          </a:r>
          <a:r>
            <a:rPr lang="en-US" sz="1300" i="1" dirty="0">
              <a:solidFill>
                <a:srgbClr val="FFFFFF"/>
              </a:solidFill>
              <a:latin typeface="Segoe UI" panose="020B0502040204020203" pitchFamily="34" charset="0"/>
              <a:cs typeface="Segoe UI" panose="020B0502040204020203" pitchFamily="34" charset="0"/>
            </a:rPr>
            <a:t> to Regional Commander. If you disagree with the Commander’s recommendation, submit a rebuttal</a:t>
          </a:r>
          <a:endParaRPr lang="en-US" sz="1300" dirty="0"/>
        </a:p>
      </dgm:t>
    </dgm:pt>
    <dgm:pt modelId="{BF7012C2-6BBE-47AB-A27C-7FCDDC250D75}" type="parTrans" cxnId="{DF52CE6C-24B9-4AB4-A9AE-B8B4953D6E6F}">
      <dgm:prSet/>
      <dgm:spPr/>
      <dgm:t>
        <a:bodyPr/>
        <a:lstStyle/>
        <a:p>
          <a:endParaRPr lang="en-US"/>
        </a:p>
      </dgm:t>
    </dgm:pt>
    <dgm:pt modelId="{FEE67CF8-F134-48D2-B28C-D49258912214}" type="sibTrans" cxnId="{DF52CE6C-24B9-4AB4-A9AE-B8B4953D6E6F}">
      <dgm:prSet/>
      <dgm:spPr>
        <a:solidFill>
          <a:srgbClr val="F20101">
            <a:alpha val="90000"/>
          </a:srgbClr>
        </a:solidFill>
      </dgm:spPr>
      <dgm:t>
        <a:bodyPr/>
        <a:lstStyle/>
        <a:p>
          <a:endParaRPr lang="en-US"/>
        </a:p>
      </dgm:t>
    </dgm:pt>
    <dgm:pt modelId="{BB83C895-22EF-4AC1-B2B7-446014F146F6}">
      <dgm:prSet custT="1"/>
      <dgm:spPr>
        <a:solidFill>
          <a:srgbClr val="0A2240"/>
        </a:solidFill>
      </dgm:spPr>
      <dgm:t>
        <a:bodyPr/>
        <a:lstStyle/>
        <a:p>
          <a:pPr>
            <a:spcAft>
              <a:spcPts val="0"/>
            </a:spcAft>
          </a:pPr>
          <a:r>
            <a:rPr lang="en-US" sz="1400" b="1" dirty="0">
              <a:solidFill>
                <a:srgbClr val="FFFFFF"/>
              </a:solidFill>
              <a:latin typeface="Segoe UI" panose="020B0502040204020203" pitchFamily="34" charset="0"/>
              <a:cs typeface="Segoe UI" panose="020B0502040204020203" pitchFamily="34" charset="0"/>
            </a:rPr>
            <a:t> </a:t>
          </a:r>
        </a:p>
        <a:p>
          <a:pPr>
            <a:spcAft>
              <a:spcPct val="35000"/>
            </a:spcAft>
          </a:pPr>
          <a:r>
            <a:rPr lang="en-US" sz="1400" b="1" dirty="0">
              <a:solidFill>
                <a:srgbClr val="FFFFFF"/>
              </a:solidFill>
              <a:latin typeface="Segoe UI" panose="020B0502040204020203" pitchFamily="34" charset="0"/>
              <a:cs typeface="Segoe UI" panose="020B0502040204020203" pitchFamily="34" charset="0"/>
            </a:rPr>
            <a:t>5. Final Decision Issued</a:t>
          </a:r>
          <a:r>
            <a:rPr lang="en-US" sz="1300" b="1" dirty="0">
              <a:solidFill>
                <a:srgbClr val="FFFFFF"/>
              </a:solidFill>
              <a:latin typeface="Segoe UI" panose="020B0502040204020203" pitchFamily="34" charset="0"/>
              <a:cs typeface="Segoe UI" panose="020B0502040204020203" pitchFamily="34" charset="0"/>
            </a:rPr>
            <a:t/>
          </a:r>
          <a:br>
            <a:rPr lang="en-US" sz="1300" b="1" dirty="0">
              <a:solidFill>
                <a:srgbClr val="FFFFFF"/>
              </a:solidFill>
              <a:latin typeface="Segoe UI" panose="020B0502040204020203" pitchFamily="34" charset="0"/>
              <a:cs typeface="Segoe UI" panose="020B0502040204020203" pitchFamily="34" charset="0"/>
            </a:rPr>
          </a:br>
          <a:r>
            <a:rPr lang="en-US" sz="1300" i="1" dirty="0">
              <a:solidFill>
                <a:srgbClr val="FFFFFF"/>
              </a:solidFill>
              <a:latin typeface="Segoe UI" panose="020B0502040204020203" pitchFamily="34" charset="0"/>
              <a:cs typeface="Segoe UI" panose="020B0502040204020203" pitchFamily="34" charset="0"/>
            </a:rPr>
            <a:t>Regional Commander will consider your rebuttal and provide you a final decision on the dispute</a:t>
          </a:r>
          <a:endParaRPr lang="en-US" sz="1300" dirty="0"/>
        </a:p>
      </dgm:t>
    </dgm:pt>
    <dgm:pt modelId="{94A111A9-BD4E-4448-905F-10F8FF74D125}" type="parTrans" cxnId="{7A1B8495-2EB4-4F76-99A2-E3532E7D9D57}">
      <dgm:prSet/>
      <dgm:spPr/>
      <dgm:t>
        <a:bodyPr/>
        <a:lstStyle/>
        <a:p>
          <a:endParaRPr lang="en-US"/>
        </a:p>
      </dgm:t>
    </dgm:pt>
    <dgm:pt modelId="{18B9166B-F87C-4086-9AC9-1BAA276C1FAA}" type="sibTrans" cxnId="{7A1B8495-2EB4-4F76-99A2-E3532E7D9D57}">
      <dgm:prSet/>
      <dgm:spPr/>
      <dgm:t>
        <a:bodyPr/>
        <a:lstStyle/>
        <a:p>
          <a:endParaRPr lang="en-US"/>
        </a:p>
      </dgm:t>
    </dgm:pt>
    <dgm:pt modelId="{13935705-5771-48F3-9854-1D2C926D3899}" type="pres">
      <dgm:prSet presAssocID="{9D10BA73-3C4C-447A-9F7E-B3DAA6414CC1}" presName="Name0" presStyleCnt="0">
        <dgm:presLayoutVars>
          <dgm:dir/>
          <dgm:resizeHandles val="exact"/>
        </dgm:presLayoutVars>
      </dgm:prSet>
      <dgm:spPr/>
      <dgm:t>
        <a:bodyPr/>
        <a:lstStyle/>
        <a:p>
          <a:endParaRPr lang="en-US"/>
        </a:p>
      </dgm:t>
    </dgm:pt>
    <dgm:pt modelId="{D8377B55-A7C2-4D92-948D-2FBBE3D6F567}" type="pres">
      <dgm:prSet presAssocID="{9D10BA73-3C4C-447A-9F7E-B3DAA6414CC1}" presName="fgShape" presStyleLbl="fgShp" presStyleIdx="0" presStyleCnt="1" custScaleY="67527" custLinFactNeighborX="13" custLinFactNeighborY="35002"/>
      <dgm:spPr>
        <a:prstGeom prst="rightArrow">
          <a:avLst/>
        </a:prstGeom>
        <a:solidFill>
          <a:schemeClr val="bg1"/>
        </a:solidFill>
        <a:ln>
          <a:solidFill>
            <a:srgbClr val="AA182C"/>
          </a:solidFill>
        </a:ln>
      </dgm:spPr>
    </dgm:pt>
    <dgm:pt modelId="{E96056B3-823A-476D-8482-6F1A80E93CF9}" type="pres">
      <dgm:prSet presAssocID="{9D10BA73-3C4C-447A-9F7E-B3DAA6414CC1}" presName="linComp" presStyleCnt="0"/>
      <dgm:spPr/>
    </dgm:pt>
    <dgm:pt modelId="{A052819F-4DEE-43DF-9C09-251FB5F3F684}" type="pres">
      <dgm:prSet presAssocID="{C970E57A-4FAA-4A08-9D2D-A6CB3B163377}" presName="compNode" presStyleCnt="0"/>
      <dgm:spPr/>
    </dgm:pt>
    <dgm:pt modelId="{59EE77C6-EC37-4268-BA6B-30E56BCF6B58}" type="pres">
      <dgm:prSet presAssocID="{C970E57A-4FAA-4A08-9D2D-A6CB3B163377}" presName="bkgdShape" presStyleLbl="node1" presStyleIdx="0" presStyleCnt="5"/>
      <dgm:spPr/>
      <dgm:t>
        <a:bodyPr/>
        <a:lstStyle/>
        <a:p>
          <a:endParaRPr lang="en-US"/>
        </a:p>
      </dgm:t>
    </dgm:pt>
    <dgm:pt modelId="{8B0AA609-60C4-4F4C-B718-0003DAB516B1}" type="pres">
      <dgm:prSet presAssocID="{C970E57A-4FAA-4A08-9D2D-A6CB3B163377}" presName="nodeTx" presStyleLbl="node1" presStyleIdx="0" presStyleCnt="5">
        <dgm:presLayoutVars>
          <dgm:bulletEnabled val="1"/>
        </dgm:presLayoutVars>
      </dgm:prSet>
      <dgm:spPr/>
      <dgm:t>
        <a:bodyPr/>
        <a:lstStyle/>
        <a:p>
          <a:endParaRPr lang="en-US"/>
        </a:p>
      </dgm:t>
    </dgm:pt>
    <dgm:pt modelId="{940C44D2-3F78-4B00-A92B-8194C11F2357}" type="pres">
      <dgm:prSet presAssocID="{C970E57A-4FAA-4A08-9D2D-A6CB3B163377}" presName="invisiNode" presStyleLbl="node1" presStyleIdx="0" presStyleCnt="5"/>
      <dgm:spPr/>
    </dgm:pt>
    <dgm:pt modelId="{534F0273-08E7-4751-B844-47FFFEE1212A}" type="pres">
      <dgm:prSet presAssocID="{C970E57A-4FAA-4A08-9D2D-A6CB3B163377}" presName="imagNode" presStyleLbl="fgImgPlace1" presStyleIdx="0" presStyleCnt="5" custLinFactNeighborX="-260" custLinFactNeighborY="-9588"/>
      <dgm:spPr>
        <a:xfrm>
          <a:off x="68318" y="261014"/>
          <a:ext cx="1448632" cy="1448632"/>
        </a:xfrm>
        <a:prstGeom prst="ellipse">
          <a:avLst/>
        </a:prstGeom>
        <a:solidFill>
          <a:srgbClr val="FFFFFF"/>
        </a:solidFill>
        <a:ln w="28575" cap="flat" cmpd="sng" algn="ctr">
          <a:solidFill>
            <a:srgbClr val="AA182C"/>
          </a:solidFill>
          <a:prstDash val="solid"/>
          <a:miter lim="800000"/>
        </a:ln>
        <a:effectLst/>
      </dgm:spPr>
    </dgm:pt>
    <dgm:pt modelId="{62154445-49D5-4399-84CF-D0F2689C8D00}" type="pres">
      <dgm:prSet presAssocID="{5207C562-464A-4B5C-938E-D8BCBCAEABC5}" presName="sibTrans" presStyleLbl="sibTrans2D1" presStyleIdx="0" presStyleCnt="0"/>
      <dgm:spPr/>
      <dgm:t>
        <a:bodyPr/>
        <a:lstStyle/>
        <a:p>
          <a:endParaRPr lang="en-US"/>
        </a:p>
      </dgm:t>
    </dgm:pt>
    <dgm:pt modelId="{D8905C87-03D6-483A-AD39-6BE5C9DD221D}" type="pres">
      <dgm:prSet presAssocID="{ECF4D692-72B0-4F82-B650-EA43230641A5}" presName="compNode" presStyleCnt="0"/>
      <dgm:spPr/>
    </dgm:pt>
    <dgm:pt modelId="{0C47C22B-2315-4D67-B21E-55B399959E3A}" type="pres">
      <dgm:prSet presAssocID="{ECF4D692-72B0-4F82-B650-EA43230641A5}" presName="bkgdShape" presStyleLbl="node1" presStyleIdx="1" presStyleCnt="5"/>
      <dgm:spPr/>
      <dgm:t>
        <a:bodyPr/>
        <a:lstStyle/>
        <a:p>
          <a:endParaRPr lang="en-US"/>
        </a:p>
      </dgm:t>
    </dgm:pt>
    <dgm:pt modelId="{4F1696B1-DEAD-44E9-90BF-C55752027CD5}" type="pres">
      <dgm:prSet presAssocID="{ECF4D692-72B0-4F82-B650-EA43230641A5}" presName="nodeTx" presStyleLbl="node1" presStyleIdx="1" presStyleCnt="5">
        <dgm:presLayoutVars>
          <dgm:bulletEnabled val="1"/>
        </dgm:presLayoutVars>
      </dgm:prSet>
      <dgm:spPr/>
      <dgm:t>
        <a:bodyPr/>
        <a:lstStyle/>
        <a:p>
          <a:endParaRPr lang="en-US"/>
        </a:p>
      </dgm:t>
    </dgm:pt>
    <dgm:pt modelId="{8EF11F1F-E1CD-4DDF-8648-1952DDD82344}" type="pres">
      <dgm:prSet presAssocID="{ECF4D692-72B0-4F82-B650-EA43230641A5}" presName="invisiNode" presStyleLbl="node1" presStyleIdx="1" presStyleCnt="5"/>
      <dgm:spPr/>
    </dgm:pt>
    <dgm:pt modelId="{B7B629CF-BB1A-4DF4-8673-45FA793A2AFF}" type="pres">
      <dgm:prSet presAssocID="{ECF4D692-72B0-4F82-B650-EA43230641A5}" presName="imagNode" presStyleLbl="fgImgPlace1" presStyleIdx="1" presStyleCnt="5" custLinFactNeighborX="-97" custLinFactNeighborY="-11328"/>
      <dgm:spPr>
        <a:xfrm>
          <a:off x="1701147" y="261014"/>
          <a:ext cx="1448632" cy="1448632"/>
        </a:xfrm>
        <a:prstGeom prst="ellipse">
          <a:avLst/>
        </a:prstGeom>
        <a:solidFill>
          <a:srgbClr val="FFFFFF"/>
        </a:solidFill>
        <a:ln w="28575" cap="flat" cmpd="sng" algn="ctr">
          <a:solidFill>
            <a:srgbClr val="AA182C"/>
          </a:solidFill>
          <a:prstDash val="solid"/>
          <a:miter lim="800000"/>
        </a:ln>
        <a:effectLst/>
      </dgm:spPr>
    </dgm:pt>
    <dgm:pt modelId="{614B53AC-D6D1-4110-B202-44B22E912F70}" type="pres">
      <dgm:prSet presAssocID="{27377121-589B-4568-9B6D-85C1DC5366AC}" presName="sibTrans" presStyleLbl="sibTrans2D1" presStyleIdx="0" presStyleCnt="0"/>
      <dgm:spPr/>
      <dgm:t>
        <a:bodyPr/>
        <a:lstStyle/>
        <a:p>
          <a:endParaRPr lang="en-US"/>
        </a:p>
      </dgm:t>
    </dgm:pt>
    <dgm:pt modelId="{51324337-774A-45E5-AFB0-F6E592BEB097}" type="pres">
      <dgm:prSet presAssocID="{AEF74799-FCB7-48C5-ADEA-EF1C91A19F1E}" presName="compNode" presStyleCnt="0"/>
      <dgm:spPr/>
    </dgm:pt>
    <dgm:pt modelId="{CF1DCCEB-5E18-4DA7-BBE6-54352A589241}" type="pres">
      <dgm:prSet presAssocID="{AEF74799-FCB7-48C5-ADEA-EF1C91A19F1E}" presName="bkgdShape" presStyleLbl="node1" presStyleIdx="2" presStyleCnt="5"/>
      <dgm:spPr/>
      <dgm:t>
        <a:bodyPr/>
        <a:lstStyle/>
        <a:p>
          <a:endParaRPr lang="en-US"/>
        </a:p>
      </dgm:t>
    </dgm:pt>
    <dgm:pt modelId="{CE3F8E7D-A797-42BB-9E6A-04F512185683}" type="pres">
      <dgm:prSet presAssocID="{AEF74799-FCB7-48C5-ADEA-EF1C91A19F1E}" presName="nodeTx" presStyleLbl="node1" presStyleIdx="2" presStyleCnt="5">
        <dgm:presLayoutVars>
          <dgm:bulletEnabled val="1"/>
        </dgm:presLayoutVars>
      </dgm:prSet>
      <dgm:spPr/>
      <dgm:t>
        <a:bodyPr/>
        <a:lstStyle/>
        <a:p>
          <a:endParaRPr lang="en-US"/>
        </a:p>
      </dgm:t>
    </dgm:pt>
    <dgm:pt modelId="{E338C705-D218-4A19-9A17-261D018BEC50}" type="pres">
      <dgm:prSet presAssocID="{AEF74799-FCB7-48C5-ADEA-EF1C91A19F1E}" presName="invisiNode" presStyleLbl="node1" presStyleIdx="2" presStyleCnt="5"/>
      <dgm:spPr/>
    </dgm:pt>
    <dgm:pt modelId="{77C5C94C-CB7D-4C2C-994F-6266F07453C6}" type="pres">
      <dgm:prSet presAssocID="{AEF74799-FCB7-48C5-ADEA-EF1C91A19F1E}" presName="imagNode" presStyleLbl="fgImgPlace1" presStyleIdx="2" presStyleCnt="5" custLinFactNeighborX="66" custLinFactNeighborY="-11328"/>
      <dgm:spPr>
        <a:xfrm>
          <a:off x="3333975" y="261014"/>
          <a:ext cx="1448632" cy="1448632"/>
        </a:xfrm>
        <a:prstGeom prst="ellipse">
          <a:avLst/>
        </a:prstGeom>
        <a:solidFill>
          <a:srgbClr val="FFFFFF"/>
        </a:solidFill>
        <a:ln w="28575" cap="flat" cmpd="sng" algn="ctr">
          <a:solidFill>
            <a:srgbClr val="AA182C"/>
          </a:solidFill>
          <a:prstDash val="solid"/>
          <a:miter lim="800000"/>
        </a:ln>
        <a:effectLst/>
      </dgm:spPr>
    </dgm:pt>
    <dgm:pt modelId="{1217B36F-9F79-43AD-8BA5-79D3CA5393AB}" type="pres">
      <dgm:prSet presAssocID="{1C311AF2-22DA-44FA-A901-41B8FAC940CE}" presName="sibTrans" presStyleLbl="sibTrans2D1" presStyleIdx="0" presStyleCnt="0"/>
      <dgm:spPr/>
      <dgm:t>
        <a:bodyPr/>
        <a:lstStyle/>
        <a:p>
          <a:endParaRPr lang="en-US"/>
        </a:p>
      </dgm:t>
    </dgm:pt>
    <dgm:pt modelId="{360B9F38-BB55-419A-8997-304C795FD332}" type="pres">
      <dgm:prSet presAssocID="{8F56C3EC-4518-4888-8C4C-5AA2FF64CC60}" presName="compNode" presStyleCnt="0"/>
      <dgm:spPr/>
    </dgm:pt>
    <dgm:pt modelId="{B61B153B-ABC3-4A57-9B22-6F74A8A1FA83}" type="pres">
      <dgm:prSet presAssocID="{8F56C3EC-4518-4888-8C4C-5AA2FF64CC60}" presName="bkgdShape" presStyleLbl="node1" presStyleIdx="3" presStyleCnt="5"/>
      <dgm:spPr/>
      <dgm:t>
        <a:bodyPr/>
        <a:lstStyle/>
        <a:p>
          <a:endParaRPr lang="en-US"/>
        </a:p>
      </dgm:t>
    </dgm:pt>
    <dgm:pt modelId="{DCDEE689-1B38-40E2-842E-AD402DAC6598}" type="pres">
      <dgm:prSet presAssocID="{8F56C3EC-4518-4888-8C4C-5AA2FF64CC60}" presName="nodeTx" presStyleLbl="node1" presStyleIdx="3" presStyleCnt="5">
        <dgm:presLayoutVars>
          <dgm:bulletEnabled val="1"/>
        </dgm:presLayoutVars>
      </dgm:prSet>
      <dgm:spPr/>
      <dgm:t>
        <a:bodyPr/>
        <a:lstStyle/>
        <a:p>
          <a:endParaRPr lang="en-US"/>
        </a:p>
      </dgm:t>
    </dgm:pt>
    <dgm:pt modelId="{F9C3BDA4-827C-485D-82D5-B29F3679C852}" type="pres">
      <dgm:prSet presAssocID="{8F56C3EC-4518-4888-8C4C-5AA2FF64CC60}" presName="invisiNode" presStyleLbl="node1" presStyleIdx="3" presStyleCnt="5"/>
      <dgm:spPr/>
    </dgm:pt>
    <dgm:pt modelId="{02677D11-6321-4EEE-9066-A4BB0AD7E9FE}" type="pres">
      <dgm:prSet presAssocID="{8F56C3EC-4518-4888-8C4C-5AA2FF64CC60}" presName="imagNode" presStyleLbl="fgImgPlace1" presStyleIdx="3" presStyleCnt="5" custLinFactNeighborX="-834" custLinFactNeighborY="-11328"/>
      <dgm:spPr>
        <a:xfrm>
          <a:off x="4966803" y="261014"/>
          <a:ext cx="1448632" cy="1448632"/>
        </a:xfrm>
        <a:prstGeom prst="ellipse">
          <a:avLst/>
        </a:prstGeom>
        <a:solidFill>
          <a:srgbClr val="FFFFFF"/>
        </a:solidFill>
        <a:ln w="28575" cap="flat" cmpd="sng" algn="ctr">
          <a:solidFill>
            <a:srgbClr val="AA182C"/>
          </a:solidFill>
          <a:prstDash val="solid"/>
          <a:miter lim="800000"/>
        </a:ln>
        <a:effectLst/>
      </dgm:spPr>
    </dgm:pt>
    <dgm:pt modelId="{FE06BB8E-3DEB-4888-8577-1511F4BAAB99}" type="pres">
      <dgm:prSet presAssocID="{FEE67CF8-F134-48D2-B28C-D49258912214}" presName="sibTrans" presStyleLbl="sibTrans2D1" presStyleIdx="0" presStyleCnt="0"/>
      <dgm:spPr/>
      <dgm:t>
        <a:bodyPr/>
        <a:lstStyle/>
        <a:p>
          <a:endParaRPr lang="en-US"/>
        </a:p>
      </dgm:t>
    </dgm:pt>
    <dgm:pt modelId="{1746CD8B-12A6-4283-978B-5D6A3494565B}" type="pres">
      <dgm:prSet presAssocID="{BB83C895-22EF-4AC1-B2B7-446014F146F6}" presName="compNode" presStyleCnt="0"/>
      <dgm:spPr/>
    </dgm:pt>
    <dgm:pt modelId="{FC88D510-4A97-464F-8D46-24E09D9FB325}" type="pres">
      <dgm:prSet presAssocID="{BB83C895-22EF-4AC1-B2B7-446014F146F6}" presName="bkgdShape" presStyleLbl="node1" presStyleIdx="4" presStyleCnt="5"/>
      <dgm:spPr/>
      <dgm:t>
        <a:bodyPr/>
        <a:lstStyle/>
        <a:p>
          <a:endParaRPr lang="en-US"/>
        </a:p>
      </dgm:t>
    </dgm:pt>
    <dgm:pt modelId="{7F85DFBA-EA55-46F3-9859-DE557FA715DB}" type="pres">
      <dgm:prSet presAssocID="{BB83C895-22EF-4AC1-B2B7-446014F146F6}" presName="nodeTx" presStyleLbl="node1" presStyleIdx="4" presStyleCnt="5">
        <dgm:presLayoutVars>
          <dgm:bulletEnabled val="1"/>
        </dgm:presLayoutVars>
      </dgm:prSet>
      <dgm:spPr/>
      <dgm:t>
        <a:bodyPr/>
        <a:lstStyle/>
        <a:p>
          <a:endParaRPr lang="en-US"/>
        </a:p>
      </dgm:t>
    </dgm:pt>
    <dgm:pt modelId="{E0EC1055-BF97-43C4-AABE-A80047FD6F57}" type="pres">
      <dgm:prSet presAssocID="{BB83C895-22EF-4AC1-B2B7-446014F146F6}" presName="invisiNode" presStyleLbl="node1" presStyleIdx="4" presStyleCnt="5"/>
      <dgm:spPr/>
    </dgm:pt>
    <dgm:pt modelId="{526E0B75-7612-4F9B-B91E-9B1FF62D9319}" type="pres">
      <dgm:prSet presAssocID="{BB83C895-22EF-4AC1-B2B7-446014F146F6}" presName="imagNode" presStyleLbl="fgImgPlace1" presStyleIdx="4" presStyleCnt="5" custLinFactNeighborX="1462" custLinFactNeighborY="-11328"/>
      <dgm:spPr>
        <a:xfrm>
          <a:off x="6599632" y="261014"/>
          <a:ext cx="1448632" cy="1448632"/>
        </a:xfrm>
        <a:prstGeom prst="ellipse">
          <a:avLst/>
        </a:prstGeom>
        <a:solidFill>
          <a:srgbClr val="FFFFFF"/>
        </a:solidFill>
        <a:ln w="28575" cap="flat" cmpd="sng" algn="ctr">
          <a:solidFill>
            <a:srgbClr val="AA182C"/>
          </a:solidFill>
          <a:prstDash val="solid"/>
          <a:miter lim="800000"/>
        </a:ln>
        <a:effectLst/>
      </dgm:spPr>
    </dgm:pt>
  </dgm:ptLst>
  <dgm:cxnLst>
    <dgm:cxn modelId="{C7F736AC-A21A-4986-92FC-0AA496C33A41}" type="presOf" srcId="{5207C562-464A-4B5C-938E-D8BCBCAEABC5}" destId="{62154445-49D5-4399-84CF-D0F2689C8D00}" srcOrd="0" destOrd="0" presId="urn:microsoft.com/office/officeart/2005/8/layout/hList7"/>
    <dgm:cxn modelId="{1A6274FF-BE35-4F41-882A-40385F3DD8E0}" srcId="{9D10BA73-3C4C-447A-9F7E-B3DAA6414CC1}" destId="{C970E57A-4FAA-4A08-9D2D-A6CB3B163377}" srcOrd="0" destOrd="0" parTransId="{D923652D-DE57-4825-94BC-A2B65B53E8CA}" sibTransId="{5207C562-464A-4B5C-938E-D8BCBCAEABC5}"/>
    <dgm:cxn modelId="{09428DC1-A32D-46CB-84D3-D512F4D892CF}" type="presOf" srcId="{AEF74799-FCB7-48C5-ADEA-EF1C91A19F1E}" destId="{CE3F8E7D-A797-42BB-9E6A-04F512185683}" srcOrd="1" destOrd="0" presId="urn:microsoft.com/office/officeart/2005/8/layout/hList7"/>
    <dgm:cxn modelId="{7ABC11B1-99F6-44EF-89A7-E1BDEE9561A8}" type="presOf" srcId="{FEE67CF8-F134-48D2-B28C-D49258912214}" destId="{FE06BB8E-3DEB-4888-8577-1511F4BAAB99}" srcOrd="0" destOrd="0" presId="urn:microsoft.com/office/officeart/2005/8/layout/hList7"/>
    <dgm:cxn modelId="{CDE1C81F-A008-4085-950F-76ECE1EBAFCE}" type="presOf" srcId="{27377121-589B-4568-9B6D-85C1DC5366AC}" destId="{614B53AC-D6D1-4110-B202-44B22E912F70}" srcOrd="0" destOrd="0" presId="urn:microsoft.com/office/officeart/2005/8/layout/hList7"/>
    <dgm:cxn modelId="{95171741-21B5-455C-BE2A-F915013AE9F9}" type="presOf" srcId="{9D10BA73-3C4C-447A-9F7E-B3DAA6414CC1}" destId="{13935705-5771-48F3-9854-1D2C926D3899}" srcOrd="0" destOrd="0" presId="urn:microsoft.com/office/officeart/2005/8/layout/hList7"/>
    <dgm:cxn modelId="{580BE3C4-AAEC-4655-8FFB-0C7787CB6C32}" srcId="{9D10BA73-3C4C-447A-9F7E-B3DAA6414CC1}" destId="{ECF4D692-72B0-4F82-B650-EA43230641A5}" srcOrd="1" destOrd="0" parTransId="{B75346F7-7779-4D05-A2D6-D2284A7851D1}" sibTransId="{27377121-589B-4568-9B6D-85C1DC5366AC}"/>
    <dgm:cxn modelId="{CDE2A604-8857-4735-9B77-8C47F7B9C631}" type="presOf" srcId="{1C311AF2-22DA-44FA-A901-41B8FAC940CE}" destId="{1217B36F-9F79-43AD-8BA5-79D3CA5393AB}" srcOrd="0" destOrd="0" presId="urn:microsoft.com/office/officeart/2005/8/layout/hList7"/>
    <dgm:cxn modelId="{6DB7B0E7-C1DE-41FF-8851-9369128B9F77}" type="presOf" srcId="{ECF4D692-72B0-4F82-B650-EA43230641A5}" destId="{0C47C22B-2315-4D67-B21E-55B399959E3A}" srcOrd="0" destOrd="0" presId="urn:microsoft.com/office/officeart/2005/8/layout/hList7"/>
    <dgm:cxn modelId="{1906E3F8-6808-482A-BFC4-47392352E9C3}" type="presOf" srcId="{BB83C895-22EF-4AC1-B2B7-446014F146F6}" destId="{FC88D510-4A97-464F-8D46-24E09D9FB325}" srcOrd="0" destOrd="0" presId="urn:microsoft.com/office/officeart/2005/8/layout/hList7"/>
    <dgm:cxn modelId="{E49D50F0-85F9-4EE3-802A-410DC7D50C82}" type="presOf" srcId="{8F56C3EC-4518-4888-8C4C-5AA2FF64CC60}" destId="{B61B153B-ABC3-4A57-9B22-6F74A8A1FA83}" srcOrd="0" destOrd="0" presId="urn:microsoft.com/office/officeart/2005/8/layout/hList7"/>
    <dgm:cxn modelId="{A5FDC006-B250-497A-B007-90FA6E5FCB58}" type="presOf" srcId="{ECF4D692-72B0-4F82-B650-EA43230641A5}" destId="{4F1696B1-DEAD-44E9-90BF-C55752027CD5}" srcOrd="1" destOrd="0" presId="urn:microsoft.com/office/officeart/2005/8/layout/hList7"/>
    <dgm:cxn modelId="{7A1B8495-2EB4-4F76-99A2-E3532E7D9D57}" srcId="{9D10BA73-3C4C-447A-9F7E-B3DAA6414CC1}" destId="{BB83C895-22EF-4AC1-B2B7-446014F146F6}" srcOrd="4" destOrd="0" parTransId="{94A111A9-BD4E-4448-905F-10F8FF74D125}" sibTransId="{18B9166B-F87C-4086-9AC9-1BAA276C1FAA}"/>
    <dgm:cxn modelId="{77656D1D-77E6-4363-87CF-8A5A93256564}" srcId="{9D10BA73-3C4C-447A-9F7E-B3DAA6414CC1}" destId="{AEF74799-FCB7-48C5-ADEA-EF1C91A19F1E}" srcOrd="2" destOrd="0" parTransId="{4BAAD260-4CF1-435C-A6D4-FBACDABA3811}" sibTransId="{1C311AF2-22DA-44FA-A901-41B8FAC940CE}"/>
    <dgm:cxn modelId="{DF52CE6C-24B9-4AB4-A9AE-B8B4953D6E6F}" srcId="{9D10BA73-3C4C-447A-9F7E-B3DAA6414CC1}" destId="{8F56C3EC-4518-4888-8C4C-5AA2FF64CC60}" srcOrd="3" destOrd="0" parTransId="{BF7012C2-6BBE-47AB-A27C-7FCDDC250D75}" sibTransId="{FEE67CF8-F134-48D2-B28C-D49258912214}"/>
    <dgm:cxn modelId="{38340427-A33A-4DA6-AF2B-45E7155A0D5E}" type="presOf" srcId="{C970E57A-4FAA-4A08-9D2D-A6CB3B163377}" destId="{59EE77C6-EC37-4268-BA6B-30E56BCF6B58}" srcOrd="0" destOrd="0" presId="urn:microsoft.com/office/officeart/2005/8/layout/hList7"/>
    <dgm:cxn modelId="{458D1A86-DDB3-48C9-96A7-5043BE736276}" type="presOf" srcId="{8F56C3EC-4518-4888-8C4C-5AA2FF64CC60}" destId="{DCDEE689-1B38-40E2-842E-AD402DAC6598}" srcOrd="1" destOrd="0" presId="urn:microsoft.com/office/officeart/2005/8/layout/hList7"/>
    <dgm:cxn modelId="{536C1CBB-26AC-428E-B6D2-5A47871DDD99}" type="presOf" srcId="{C970E57A-4FAA-4A08-9D2D-A6CB3B163377}" destId="{8B0AA609-60C4-4F4C-B718-0003DAB516B1}" srcOrd="1" destOrd="0" presId="urn:microsoft.com/office/officeart/2005/8/layout/hList7"/>
    <dgm:cxn modelId="{B42782B4-ECD8-4C10-A10D-5E64926900F7}" type="presOf" srcId="{AEF74799-FCB7-48C5-ADEA-EF1C91A19F1E}" destId="{CF1DCCEB-5E18-4DA7-BBE6-54352A589241}" srcOrd="0" destOrd="0" presId="urn:microsoft.com/office/officeart/2005/8/layout/hList7"/>
    <dgm:cxn modelId="{586CC701-1277-4B24-8325-CAC0020EAD8F}" type="presOf" srcId="{BB83C895-22EF-4AC1-B2B7-446014F146F6}" destId="{7F85DFBA-EA55-46F3-9859-DE557FA715DB}" srcOrd="1" destOrd="0" presId="urn:microsoft.com/office/officeart/2005/8/layout/hList7"/>
    <dgm:cxn modelId="{2E23ACD9-C680-4C2C-8A07-22CD41B98DFA}" type="presParOf" srcId="{13935705-5771-48F3-9854-1D2C926D3899}" destId="{D8377B55-A7C2-4D92-948D-2FBBE3D6F567}" srcOrd="0" destOrd="0" presId="urn:microsoft.com/office/officeart/2005/8/layout/hList7"/>
    <dgm:cxn modelId="{3E530ED8-F969-432D-BB4B-D104E5B0A315}" type="presParOf" srcId="{13935705-5771-48F3-9854-1D2C926D3899}" destId="{E96056B3-823A-476D-8482-6F1A80E93CF9}" srcOrd="1" destOrd="0" presId="urn:microsoft.com/office/officeart/2005/8/layout/hList7"/>
    <dgm:cxn modelId="{AF98576E-68E0-4610-931D-BFF9B348D6C6}" type="presParOf" srcId="{E96056B3-823A-476D-8482-6F1A80E93CF9}" destId="{A052819F-4DEE-43DF-9C09-251FB5F3F684}" srcOrd="0" destOrd="0" presId="urn:microsoft.com/office/officeart/2005/8/layout/hList7"/>
    <dgm:cxn modelId="{AE93E533-903B-4246-B40E-84C9E5B6BC71}" type="presParOf" srcId="{A052819F-4DEE-43DF-9C09-251FB5F3F684}" destId="{59EE77C6-EC37-4268-BA6B-30E56BCF6B58}" srcOrd="0" destOrd="0" presId="urn:microsoft.com/office/officeart/2005/8/layout/hList7"/>
    <dgm:cxn modelId="{857FE2C7-4348-4CD5-8AF6-D01766F0D986}" type="presParOf" srcId="{A052819F-4DEE-43DF-9C09-251FB5F3F684}" destId="{8B0AA609-60C4-4F4C-B718-0003DAB516B1}" srcOrd="1" destOrd="0" presId="urn:microsoft.com/office/officeart/2005/8/layout/hList7"/>
    <dgm:cxn modelId="{1606A422-3F54-4B46-ABDA-DB63297EE96D}" type="presParOf" srcId="{A052819F-4DEE-43DF-9C09-251FB5F3F684}" destId="{940C44D2-3F78-4B00-A92B-8194C11F2357}" srcOrd="2" destOrd="0" presId="urn:microsoft.com/office/officeart/2005/8/layout/hList7"/>
    <dgm:cxn modelId="{C96E50AE-0883-48E5-9549-6B89109B0B0E}" type="presParOf" srcId="{A052819F-4DEE-43DF-9C09-251FB5F3F684}" destId="{534F0273-08E7-4751-B844-47FFFEE1212A}" srcOrd="3" destOrd="0" presId="urn:microsoft.com/office/officeart/2005/8/layout/hList7"/>
    <dgm:cxn modelId="{DB3EED54-DB19-4546-AFF1-3760CCE7F895}" type="presParOf" srcId="{E96056B3-823A-476D-8482-6F1A80E93CF9}" destId="{62154445-49D5-4399-84CF-D0F2689C8D00}" srcOrd="1" destOrd="0" presId="urn:microsoft.com/office/officeart/2005/8/layout/hList7"/>
    <dgm:cxn modelId="{62BF3172-BAF2-49D6-9C7E-3CC02A96FA57}" type="presParOf" srcId="{E96056B3-823A-476D-8482-6F1A80E93CF9}" destId="{D8905C87-03D6-483A-AD39-6BE5C9DD221D}" srcOrd="2" destOrd="0" presId="urn:microsoft.com/office/officeart/2005/8/layout/hList7"/>
    <dgm:cxn modelId="{AC5B5556-0A37-4777-8AB8-962F72823F57}" type="presParOf" srcId="{D8905C87-03D6-483A-AD39-6BE5C9DD221D}" destId="{0C47C22B-2315-4D67-B21E-55B399959E3A}" srcOrd="0" destOrd="0" presId="urn:microsoft.com/office/officeart/2005/8/layout/hList7"/>
    <dgm:cxn modelId="{78647039-C3D6-4FEA-A50B-83113056E657}" type="presParOf" srcId="{D8905C87-03D6-483A-AD39-6BE5C9DD221D}" destId="{4F1696B1-DEAD-44E9-90BF-C55752027CD5}" srcOrd="1" destOrd="0" presId="urn:microsoft.com/office/officeart/2005/8/layout/hList7"/>
    <dgm:cxn modelId="{AA6375DD-FF77-408D-A743-CAB3B9A965F3}" type="presParOf" srcId="{D8905C87-03D6-483A-AD39-6BE5C9DD221D}" destId="{8EF11F1F-E1CD-4DDF-8648-1952DDD82344}" srcOrd="2" destOrd="0" presId="urn:microsoft.com/office/officeart/2005/8/layout/hList7"/>
    <dgm:cxn modelId="{CE6DF81F-B854-4224-91C2-DF71E50666CD}" type="presParOf" srcId="{D8905C87-03D6-483A-AD39-6BE5C9DD221D}" destId="{B7B629CF-BB1A-4DF4-8673-45FA793A2AFF}" srcOrd="3" destOrd="0" presId="urn:microsoft.com/office/officeart/2005/8/layout/hList7"/>
    <dgm:cxn modelId="{7696893D-6DBF-443F-AFF2-29DE20454DF6}" type="presParOf" srcId="{E96056B3-823A-476D-8482-6F1A80E93CF9}" destId="{614B53AC-D6D1-4110-B202-44B22E912F70}" srcOrd="3" destOrd="0" presId="urn:microsoft.com/office/officeart/2005/8/layout/hList7"/>
    <dgm:cxn modelId="{5AEB860D-8966-4FF8-9EE3-28587128298A}" type="presParOf" srcId="{E96056B3-823A-476D-8482-6F1A80E93CF9}" destId="{51324337-774A-45E5-AFB0-F6E592BEB097}" srcOrd="4" destOrd="0" presId="urn:microsoft.com/office/officeart/2005/8/layout/hList7"/>
    <dgm:cxn modelId="{F8E08181-06A3-4A8D-B0CF-4C137A1FD154}" type="presParOf" srcId="{51324337-774A-45E5-AFB0-F6E592BEB097}" destId="{CF1DCCEB-5E18-4DA7-BBE6-54352A589241}" srcOrd="0" destOrd="0" presId="urn:microsoft.com/office/officeart/2005/8/layout/hList7"/>
    <dgm:cxn modelId="{FD999421-F535-4A20-A592-34AB67D2AD40}" type="presParOf" srcId="{51324337-774A-45E5-AFB0-F6E592BEB097}" destId="{CE3F8E7D-A797-42BB-9E6A-04F512185683}" srcOrd="1" destOrd="0" presId="urn:microsoft.com/office/officeart/2005/8/layout/hList7"/>
    <dgm:cxn modelId="{3A31063A-DA8B-4BB5-8356-662476C6B970}" type="presParOf" srcId="{51324337-774A-45E5-AFB0-F6E592BEB097}" destId="{E338C705-D218-4A19-9A17-261D018BEC50}" srcOrd="2" destOrd="0" presId="urn:microsoft.com/office/officeart/2005/8/layout/hList7"/>
    <dgm:cxn modelId="{108C0AA4-9C68-479E-BCF2-586B902D277A}" type="presParOf" srcId="{51324337-774A-45E5-AFB0-F6E592BEB097}" destId="{77C5C94C-CB7D-4C2C-994F-6266F07453C6}" srcOrd="3" destOrd="0" presId="urn:microsoft.com/office/officeart/2005/8/layout/hList7"/>
    <dgm:cxn modelId="{8D5F7D58-ACE3-4DEB-BAE0-28555D4791CD}" type="presParOf" srcId="{E96056B3-823A-476D-8482-6F1A80E93CF9}" destId="{1217B36F-9F79-43AD-8BA5-79D3CA5393AB}" srcOrd="5" destOrd="0" presId="urn:microsoft.com/office/officeart/2005/8/layout/hList7"/>
    <dgm:cxn modelId="{159B6EE6-CFFD-4E05-A61B-04CF2F45F45C}" type="presParOf" srcId="{E96056B3-823A-476D-8482-6F1A80E93CF9}" destId="{360B9F38-BB55-419A-8997-304C795FD332}" srcOrd="6" destOrd="0" presId="urn:microsoft.com/office/officeart/2005/8/layout/hList7"/>
    <dgm:cxn modelId="{77C74A63-4E81-4CF9-B8B6-E4804A717A05}" type="presParOf" srcId="{360B9F38-BB55-419A-8997-304C795FD332}" destId="{B61B153B-ABC3-4A57-9B22-6F74A8A1FA83}" srcOrd="0" destOrd="0" presId="urn:microsoft.com/office/officeart/2005/8/layout/hList7"/>
    <dgm:cxn modelId="{92EB0768-AE7C-43D9-B9DF-C32276E73E03}" type="presParOf" srcId="{360B9F38-BB55-419A-8997-304C795FD332}" destId="{DCDEE689-1B38-40E2-842E-AD402DAC6598}" srcOrd="1" destOrd="0" presId="urn:microsoft.com/office/officeart/2005/8/layout/hList7"/>
    <dgm:cxn modelId="{1E6F47F6-52FB-46FF-A98C-D726791AB6E5}" type="presParOf" srcId="{360B9F38-BB55-419A-8997-304C795FD332}" destId="{F9C3BDA4-827C-485D-82D5-B29F3679C852}" srcOrd="2" destOrd="0" presId="urn:microsoft.com/office/officeart/2005/8/layout/hList7"/>
    <dgm:cxn modelId="{757D9F03-1F67-4098-B61F-088CEB605FD9}" type="presParOf" srcId="{360B9F38-BB55-419A-8997-304C795FD332}" destId="{02677D11-6321-4EEE-9066-A4BB0AD7E9FE}" srcOrd="3" destOrd="0" presId="urn:microsoft.com/office/officeart/2005/8/layout/hList7"/>
    <dgm:cxn modelId="{5B74F178-E561-47DC-9BFC-271C6CC8372A}" type="presParOf" srcId="{E96056B3-823A-476D-8482-6F1A80E93CF9}" destId="{FE06BB8E-3DEB-4888-8577-1511F4BAAB99}" srcOrd="7" destOrd="0" presId="urn:microsoft.com/office/officeart/2005/8/layout/hList7"/>
    <dgm:cxn modelId="{A16430E0-8836-43B9-A971-5B142B6FEB5D}" type="presParOf" srcId="{E96056B3-823A-476D-8482-6F1A80E93CF9}" destId="{1746CD8B-12A6-4283-978B-5D6A3494565B}" srcOrd="8" destOrd="0" presId="urn:microsoft.com/office/officeart/2005/8/layout/hList7"/>
    <dgm:cxn modelId="{96A22473-FF0E-47EC-B1DD-FB2900E1C2D8}" type="presParOf" srcId="{1746CD8B-12A6-4283-978B-5D6A3494565B}" destId="{FC88D510-4A97-464F-8D46-24E09D9FB325}" srcOrd="0" destOrd="0" presId="urn:microsoft.com/office/officeart/2005/8/layout/hList7"/>
    <dgm:cxn modelId="{E2F2D212-9D58-42FD-B162-D43E2935B745}" type="presParOf" srcId="{1746CD8B-12A6-4283-978B-5D6A3494565B}" destId="{7F85DFBA-EA55-46F3-9859-DE557FA715DB}" srcOrd="1" destOrd="0" presId="urn:microsoft.com/office/officeart/2005/8/layout/hList7"/>
    <dgm:cxn modelId="{6828B405-5923-4B8F-A1C3-D1F479A28590}" type="presParOf" srcId="{1746CD8B-12A6-4283-978B-5D6A3494565B}" destId="{E0EC1055-BF97-43C4-AABE-A80047FD6F57}" srcOrd="2" destOrd="0" presId="urn:microsoft.com/office/officeart/2005/8/layout/hList7"/>
    <dgm:cxn modelId="{424D4563-3A78-4D16-B7AB-A7DA8A686CBF}" type="presParOf" srcId="{1746CD8B-12A6-4283-978B-5D6A3494565B}" destId="{526E0B75-7612-4F9B-B91E-9B1FF62D931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E77C6-EC37-4268-BA6B-30E56BCF6B58}">
      <dsp:nvSpPr>
        <dsp:cNvPr id="0" name=""/>
        <dsp:cNvSpPr/>
      </dsp:nvSpPr>
      <dsp:spPr>
        <a:xfrm>
          <a:off x="0" y="0"/>
          <a:ext cx="1585270" cy="4350249"/>
        </a:xfrm>
        <a:prstGeom prst="roundRect">
          <a:avLst>
            <a:gd name="adj" fmla="val 10000"/>
          </a:avLst>
        </a:prstGeom>
        <a:solidFill>
          <a:srgbClr val="0A2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buClr>
              <a:srgbClr val="FF0000"/>
            </a:buClr>
          </a:pPr>
          <a:endParaRPr lang="en-US" sz="1300" kern="1200" dirty="0"/>
        </a:p>
      </dsp:txBody>
      <dsp:txXfrm>
        <a:off x="0" y="1740099"/>
        <a:ext cx="1585270" cy="1740099"/>
      </dsp:txXfrm>
    </dsp:sp>
    <dsp:sp modelId="{534F0273-08E7-4751-B844-47FFFEE1212A}">
      <dsp:nvSpPr>
        <dsp:cNvPr id="0" name=""/>
        <dsp:cNvSpPr/>
      </dsp:nvSpPr>
      <dsp:spPr>
        <a:xfrm>
          <a:off x="64552" y="122120"/>
          <a:ext cx="1448632" cy="1448632"/>
        </a:xfrm>
        <a:prstGeom prst="ellipse">
          <a:avLst/>
        </a:prstGeom>
        <a:solidFill>
          <a:srgbClr val="FFFFFF"/>
        </a:solidFill>
        <a:ln w="28575" cap="flat" cmpd="sng" algn="ctr">
          <a:solidFill>
            <a:srgbClr val="AA182C"/>
          </a:solidFill>
          <a:prstDash val="solid"/>
          <a:miter lim="800000"/>
        </a:ln>
        <a:effectLst/>
      </dsp:spPr>
      <dsp:style>
        <a:lnRef idx="2">
          <a:scrgbClr r="0" g="0" b="0"/>
        </a:lnRef>
        <a:fillRef idx="1">
          <a:scrgbClr r="0" g="0" b="0"/>
        </a:fillRef>
        <a:effectRef idx="0">
          <a:scrgbClr r="0" g="0" b="0"/>
        </a:effectRef>
        <a:fontRef idx="minor"/>
      </dsp:style>
    </dsp:sp>
    <dsp:sp modelId="{0C47C22B-2315-4D67-B21E-55B399959E3A}">
      <dsp:nvSpPr>
        <dsp:cNvPr id="0" name=""/>
        <dsp:cNvSpPr/>
      </dsp:nvSpPr>
      <dsp:spPr>
        <a:xfrm>
          <a:off x="1632828" y="0"/>
          <a:ext cx="1585270" cy="4350249"/>
        </a:xfrm>
        <a:prstGeom prst="roundRect">
          <a:avLst>
            <a:gd name="adj" fmla="val 10000"/>
          </a:avLst>
        </a:prstGeom>
        <a:solidFill>
          <a:srgbClr val="0A2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latin typeface="Segoe UI" panose="020B0502040204020203" pitchFamily="34" charset="0"/>
            <a:cs typeface="Segoe UI" panose="020B0502040204020203" pitchFamily="34" charset="0"/>
          </a:endParaRPr>
        </a:p>
        <a:p>
          <a:pPr lvl="0" algn="ctr" defTabSz="800100">
            <a:lnSpc>
              <a:spcPct val="90000"/>
            </a:lnSpc>
            <a:spcBef>
              <a:spcPct val="0"/>
            </a:spcBef>
            <a:spcAft>
              <a:spcPct val="35000"/>
            </a:spcAft>
          </a:pPr>
          <a:endParaRPr lang="en-US" sz="200" b="1" kern="1200" dirty="0">
            <a:latin typeface="Segoe UI" panose="020B0502040204020203" pitchFamily="34" charset="0"/>
            <a:cs typeface="Segoe UI" panose="020B0502040204020203" pitchFamily="34" charset="0"/>
          </a:endParaRPr>
        </a:p>
        <a:p>
          <a:pPr lvl="0" algn="ctr" defTabSz="800100">
            <a:lnSpc>
              <a:spcPct val="90000"/>
            </a:lnSpc>
            <a:spcBef>
              <a:spcPct val="0"/>
            </a:spcBef>
            <a:spcAft>
              <a:spcPct val="35000"/>
            </a:spcAft>
          </a:pPr>
          <a:r>
            <a:rPr lang="en-US" sz="1400" b="1" kern="1200" dirty="0">
              <a:latin typeface="Segoe UI" panose="020B0502040204020203" pitchFamily="34" charset="0"/>
              <a:cs typeface="Segoe UI" panose="020B0502040204020203" pitchFamily="34" charset="0"/>
            </a:rPr>
            <a:t>2. Participate in the Inspection</a:t>
          </a:r>
          <a:br>
            <a:rPr lang="en-US" sz="1400" b="1" kern="1200" dirty="0">
              <a:latin typeface="Segoe UI" panose="020B0502040204020203" pitchFamily="34" charset="0"/>
              <a:cs typeface="Segoe UI" panose="020B0502040204020203" pitchFamily="34" charset="0"/>
            </a:rPr>
          </a:br>
          <a:r>
            <a:rPr lang="en-US" sz="1300" b="0" i="1" kern="1200" dirty="0">
              <a:latin typeface="Segoe UI" panose="020B0502040204020203" pitchFamily="34" charset="0"/>
              <a:cs typeface="Segoe UI" panose="020B0502040204020203" pitchFamily="34" charset="0"/>
            </a:rPr>
            <a:t>If the condition of the property is the subject of the dispute</a:t>
          </a:r>
          <a:r>
            <a:rPr lang="en-US" sz="1300" b="1" kern="1200" dirty="0">
              <a:latin typeface="Segoe UI" panose="020B0502040204020203" pitchFamily="34" charset="0"/>
              <a:cs typeface="Segoe UI" panose="020B0502040204020203" pitchFamily="34" charset="0"/>
            </a:rPr>
            <a:t>,</a:t>
          </a:r>
          <a:r>
            <a:rPr lang="en-US" sz="1300" b="0" i="1" kern="1200" dirty="0">
              <a:latin typeface="Segoe UI" panose="020B0502040204020203" pitchFamily="34" charset="0"/>
              <a:cs typeface="Segoe UI" panose="020B0502040204020203" pitchFamily="34" charset="0"/>
            </a:rPr>
            <a:t> the MHO will schedule an inspection of the property with your PPV Partner</a:t>
          </a:r>
          <a:endParaRPr lang="en-US" sz="1300" kern="1200" dirty="0"/>
        </a:p>
      </dsp:txBody>
      <dsp:txXfrm>
        <a:off x="1632828" y="1740099"/>
        <a:ext cx="1585270" cy="1740099"/>
      </dsp:txXfrm>
    </dsp:sp>
    <dsp:sp modelId="{B7B629CF-BB1A-4DF4-8673-45FA793A2AFF}">
      <dsp:nvSpPr>
        <dsp:cNvPr id="0" name=""/>
        <dsp:cNvSpPr/>
      </dsp:nvSpPr>
      <dsp:spPr>
        <a:xfrm>
          <a:off x="1699741" y="96913"/>
          <a:ext cx="1448632" cy="1448632"/>
        </a:xfrm>
        <a:prstGeom prst="ellipse">
          <a:avLst/>
        </a:prstGeom>
        <a:solidFill>
          <a:srgbClr val="FFFFFF"/>
        </a:solidFill>
        <a:ln w="28575" cap="flat" cmpd="sng" algn="ctr">
          <a:solidFill>
            <a:srgbClr val="AA182C"/>
          </a:solidFill>
          <a:prstDash val="solid"/>
          <a:miter lim="800000"/>
        </a:ln>
        <a:effectLst/>
      </dsp:spPr>
      <dsp:style>
        <a:lnRef idx="2">
          <a:scrgbClr r="0" g="0" b="0"/>
        </a:lnRef>
        <a:fillRef idx="1">
          <a:scrgbClr r="0" g="0" b="0"/>
        </a:fillRef>
        <a:effectRef idx="0">
          <a:scrgbClr r="0" g="0" b="0"/>
        </a:effectRef>
        <a:fontRef idx="minor"/>
      </dsp:style>
    </dsp:sp>
    <dsp:sp modelId="{CF1DCCEB-5E18-4DA7-BBE6-54352A589241}">
      <dsp:nvSpPr>
        <dsp:cNvPr id="0" name=""/>
        <dsp:cNvSpPr/>
      </dsp:nvSpPr>
      <dsp:spPr>
        <a:xfrm>
          <a:off x="3265656" y="0"/>
          <a:ext cx="1585270" cy="4350249"/>
        </a:xfrm>
        <a:prstGeom prst="roundRect">
          <a:avLst>
            <a:gd name="adj" fmla="val 10000"/>
          </a:avLst>
        </a:prstGeom>
        <a:solidFill>
          <a:srgbClr val="0A2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rgbClr val="FFFFFF"/>
              </a:solidFill>
              <a:latin typeface="Segoe UI" panose="020B0502040204020203" pitchFamily="34" charset="0"/>
              <a:cs typeface="Segoe UI" panose="020B0502040204020203" pitchFamily="34" charset="0"/>
            </a:rPr>
            <a:t>3. Cooperate with the Investigation</a:t>
          </a:r>
          <a:br>
            <a:rPr lang="en-US" sz="1400" b="1" kern="1200" dirty="0">
              <a:solidFill>
                <a:srgbClr val="FFFFFF"/>
              </a:solidFill>
              <a:latin typeface="Segoe UI" panose="020B0502040204020203" pitchFamily="34" charset="0"/>
              <a:cs typeface="Segoe UI" panose="020B0502040204020203" pitchFamily="34" charset="0"/>
            </a:rPr>
          </a:br>
          <a:r>
            <a:rPr lang="en-US" sz="1300" b="0" i="1" kern="1200" dirty="0">
              <a:solidFill>
                <a:srgbClr val="FFFFFF"/>
              </a:solidFill>
              <a:latin typeface="Segoe UI" panose="020B0502040204020203" pitchFamily="34" charset="0"/>
              <a:cs typeface="Segoe UI" panose="020B0502040204020203" pitchFamily="34" charset="0"/>
            </a:rPr>
            <a:t>The </a:t>
          </a:r>
          <a:r>
            <a:rPr lang="en-US" sz="1300" i="1" kern="1200" dirty="0">
              <a:solidFill>
                <a:srgbClr val="FFFFFF"/>
              </a:solidFill>
              <a:latin typeface="Segoe UI" panose="020B0502040204020203" pitchFamily="34" charset="0"/>
              <a:cs typeface="Segoe UI" panose="020B0502040204020203" pitchFamily="34" charset="0"/>
            </a:rPr>
            <a:t>Investigator will review all records and conduct interviews as necessary</a:t>
          </a:r>
          <a:endParaRPr lang="en-US" sz="1300" kern="1200" dirty="0"/>
        </a:p>
      </dsp:txBody>
      <dsp:txXfrm>
        <a:off x="3265656" y="1740099"/>
        <a:ext cx="1585270" cy="1740099"/>
      </dsp:txXfrm>
    </dsp:sp>
    <dsp:sp modelId="{77C5C94C-CB7D-4C2C-994F-6266F07453C6}">
      <dsp:nvSpPr>
        <dsp:cNvPr id="0" name=""/>
        <dsp:cNvSpPr/>
      </dsp:nvSpPr>
      <dsp:spPr>
        <a:xfrm>
          <a:off x="3334931" y="96913"/>
          <a:ext cx="1448632" cy="1448632"/>
        </a:xfrm>
        <a:prstGeom prst="ellipse">
          <a:avLst/>
        </a:prstGeom>
        <a:solidFill>
          <a:srgbClr val="FFFFFF"/>
        </a:solidFill>
        <a:ln w="28575" cap="flat" cmpd="sng" algn="ctr">
          <a:solidFill>
            <a:srgbClr val="AA182C"/>
          </a:solidFill>
          <a:prstDash val="solid"/>
          <a:miter lim="800000"/>
        </a:ln>
        <a:effectLst/>
      </dsp:spPr>
      <dsp:style>
        <a:lnRef idx="2">
          <a:scrgbClr r="0" g="0" b="0"/>
        </a:lnRef>
        <a:fillRef idx="1">
          <a:scrgbClr r="0" g="0" b="0"/>
        </a:fillRef>
        <a:effectRef idx="0">
          <a:scrgbClr r="0" g="0" b="0"/>
        </a:effectRef>
        <a:fontRef idx="minor"/>
      </dsp:style>
    </dsp:sp>
    <dsp:sp modelId="{B61B153B-ABC3-4A57-9B22-6F74A8A1FA83}">
      <dsp:nvSpPr>
        <dsp:cNvPr id="0" name=""/>
        <dsp:cNvSpPr/>
      </dsp:nvSpPr>
      <dsp:spPr>
        <a:xfrm>
          <a:off x="4898485" y="0"/>
          <a:ext cx="1585270" cy="4350249"/>
        </a:xfrm>
        <a:prstGeom prst="roundRect">
          <a:avLst>
            <a:gd name="adj" fmla="val 10000"/>
          </a:avLst>
        </a:prstGeom>
        <a:solidFill>
          <a:srgbClr val="0A2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b="1" kern="1200" dirty="0">
            <a:solidFill>
              <a:srgbClr val="FFFFFF"/>
            </a:solidFill>
            <a:latin typeface="Segoe UI" panose="020B0502040204020203" pitchFamily="34" charset="0"/>
            <a:cs typeface="Segoe UI" panose="020B0502040204020203" pitchFamily="34" charset="0"/>
          </a:endParaRPr>
        </a:p>
        <a:p>
          <a:pPr lvl="0" algn="ctr" defTabSz="889000">
            <a:lnSpc>
              <a:spcPct val="90000"/>
            </a:lnSpc>
            <a:spcBef>
              <a:spcPct val="0"/>
            </a:spcBef>
            <a:spcAft>
              <a:spcPct val="35000"/>
            </a:spcAft>
          </a:pPr>
          <a:r>
            <a:rPr lang="en-US" sz="1400" b="1" kern="1200" dirty="0">
              <a:solidFill>
                <a:srgbClr val="FFFFFF"/>
              </a:solidFill>
              <a:latin typeface="Segoe UI" panose="020B0502040204020203" pitchFamily="34" charset="0"/>
              <a:cs typeface="Segoe UI" panose="020B0502040204020203" pitchFamily="34" charset="0"/>
            </a:rPr>
            <a:t>4. Recommend Action</a:t>
          </a:r>
          <a:r>
            <a:rPr lang="en-US" sz="1300" b="1" kern="1200" dirty="0">
              <a:solidFill>
                <a:srgbClr val="FFFFFF"/>
              </a:solidFill>
              <a:latin typeface="Segoe UI" panose="020B0502040204020203" pitchFamily="34" charset="0"/>
              <a:cs typeface="Segoe UI" panose="020B0502040204020203" pitchFamily="34" charset="0"/>
            </a:rPr>
            <a:t/>
          </a:r>
          <a:br>
            <a:rPr lang="en-US" sz="1300" b="1" kern="1200" dirty="0">
              <a:solidFill>
                <a:srgbClr val="FFFFFF"/>
              </a:solidFill>
              <a:latin typeface="Segoe UI" panose="020B0502040204020203" pitchFamily="34" charset="0"/>
              <a:cs typeface="Segoe UI" panose="020B0502040204020203" pitchFamily="34" charset="0"/>
            </a:rPr>
          </a:br>
          <a:r>
            <a:rPr lang="en-US" sz="1300" b="0" i="1" kern="1200" dirty="0">
              <a:solidFill>
                <a:srgbClr val="FFFFFF"/>
              </a:solidFill>
              <a:latin typeface="Segoe UI" panose="020B0502040204020203" pitchFamily="34" charset="0"/>
              <a:cs typeface="Segoe UI" panose="020B0502040204020203" pitchFamily="34" charset="0"/>
            </a:rPr>
            <a:t>Send recommendation</a:t>
          </a:r>
          <a:r>
            <a:rPr lang="en-US" sz="1300" i="1" kern="1200" dirty="0">
              <a:solidFill>
                <a:srgbClr val="FFFFFF"/>
              </a:solidFill>
              <a:latin typeface="Segoe UI" panose="020B0502040204020203" pitchFamily="34" charset="0"/>
              <a:cs typeface="Segoe UI" panose="020B0502040204020203" pitchFamily="34" charset="0"/>
            </a:rPr>
            <a:t> to Regional Commander. If you disagree with the Commander’s recommendation, submit a rebuttal</a:t>
          </a:r>
          <a:endParaRPr lang="en-US" sz="1300" kern="1200" dirty="0"/>
        </a:p>
      </dsp:txBody>
      <dsp:txXfrm>
        <a:off x="4898485" y="1740099"/>
        <a:ext cx="1585270" cy="1740099"/>
      </dsp:txXfrm>
    </dsp:sp>
    <dsp:sp modelId="{02677D11-6321-4EEE-9066-A4BB0AD7E9FE}">
      <dsp:nvSpPr>
        <dsp:cNvPr id="0" name=""/>
        <dsp:cNvSpPr/>
      </dsp:nvSpPr>
      <dsp:spPr>
        <a:xfrm>
          <a:off x="4954722" y="96913"/>
          <a:ext cx="1448632" cy="1448632"/>
        </a:xfrm>
        <a:prstGeom prst="ellipse">
          <a:avLst/>
        </a:prstGeom>
        <a:solidFill>
          <a:srgbClr val="FFFFFF"/>
        </a:solidFill>
        <a:ln w="28575" cap="flat" cmpd="sng" algn="ctr">
          <a:solidFill>
            <a:srgbClr val="AA182C"/>
          </a:solidFill>
          <a:prstDash val="solid"/>
          <a:miter lim="800000"/>
        </a:ln>
        <a:effectLst/>
      </dsp:spPr>
      <dsp:style>
        <a:lnRef idx="2">
          <a:scrgbClr r="0" g="0" b="0"/>
        </a:lnRef>
        <a:fillRef idx="1">
          <a:scrgbClr r="0" g="0" b="0"/>
        </a:fillRef>
        <a:effectRef idx="0">
          <a:scrgbClr r="0" g="0" b="0"/>
        </a:effectRef>
        <a:fontRef idx="minor"/>
      </dsp:style>
    </dsp:sp>
    <dsp:sp modelId="{FC88D510-4A97-464F-8D46-24E09D9FB325}">
      <dsp:nvSpPr>
        <dsp:cNvPr id="0" name=""/>
        <dsp:cNvSpPr/>
      </dsp:nvSpPr>
      <dsp:spPr>
        <a:xfrm>
          <a:off x="6531313" y="0"/>
          <a:ext cx="1585270" cy="4350249"/>
        </a:xfrm>
        <a:prstGeom prst="roundRect">
          <a:avLst>
            <a:gd name="adj" fmla="val 10000"/>
          </a:avLst>
        </a:prstGeom>
        <a:solidFill>
          <a:srgbClr val="0A22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ts val="0"/>
            </a:spcAft>
          </a:pPr>
          <a:r>
            <a:rPr lang="en-US" sz="1400" b="1" kern="1200" dirty="0">
              <a:solidFill>
                <a:srgbClr val="FFFFFF"/>
              </a:solidFill>
              <a:latin typeface="Segoe UI" panose="020B0502040204020203" pitchFamily="34" charset="0"/>
              <a:cs typeface="Segoe UI" panose="020B0502040204020203" pitchFamily="34" charset="0"/>
            </a:rPr>
            <a:t> </a:t>
          </a:r>
        </a:p>
        <a:p>
          <a:pPr lvl="0" algn="ctr" defTabSz="622300">
            <a:lnSpc>
              <a:spcPct val="90000"/>
            </a:lnSpc>
            <a:spcBef>
              <a:spcPct val="0"/>
            </a:spcBef>
            <a:spcAft>
              <a:spcPct val="35000"/>
            </a:spcAft>
          </a:pPr>
          <a:r>
            <a:rPr lang="en-US" sz="1400" b="1" kern="1200" dirty="0">
              <a:solidFill>
                <a:srgbClr val="FFFFFF"/>
              </a:solidFill>
              <a:latin typeface="Segoe UI" panose="020B0502040204020203" pitchFamily="34" charset="0"/>
              <a:cs typeface="Segoe UI" panose="020B0502040204020203" pitchFamily="34" charset="0"/>
            </a:rPr>
            <a:t>5. Final Decision Issued</a:t>
          </a:r>
          <a:r>
            <a:rPr lang="en-US" sz="1300" b="1" kern="1200" dirty="0">
              <a:solidFill>
                <a:srgbClr val="FFFFFF"/>
              </a:solidFill>
              <a:latin typeface="Segoe UI" panose="020B0502040204020203" pitchFamily="34" charset="0"/>
              <a:cs typeface="Segoe UI" panose="020B0502040204020203" pitchFamily="34" charset="0"/>
            </a:rPr>
            <a:t/>
          </a:r>
          <a:br>
            <a:rPr lang="en-US" sz="1300" b="1" kern="1200" dirty="0">
              <a:solidFill>
                <a:srgbClr val="FFFFFF"/>
              </a:solidFill>
              <a:latin typeface="Segoe UI" panose="020B0502040204020203" pitchFamily="34" charset="0"/>
              <a:cs typeface="Segoe UI" panose="020B0502040204020203" pitchFamily="34" charset="0"/>
            </a:rPr>
          </a:br>
          <a:r>
            <a:rPr lang="en-US" sz="1300" i="1" kern="1200" dirty="0">
              <a:solidFill>
                <a:srgbClr val="FFFFFF"/>
              </a:solidFill>
              <a:latin typeface="Segoe UI" panose="020B0502040204020203" pitchFamily="34" charset="0"/>
              <a:cs typeface="Segoe UI" panose="020B0502040204020203" pitchFamily="34" charset="0"/>
            </a:rPr>
            <a:t>Regional Commander will consider your rebuttal and provide you a final decision on the dispute</a:t>
          </a:r>
          <a:endParaRPr lang="en-US" sz="1300" kern="1200" dirty="0"/>
        </a:p>
      </dsp:txBody>
      <dsp:txXfrm>
        <a:off x="6531313" y="1740099"/>
        <a:ext cx="1585270" cy="1740099"/>
      </dsp:txXfrm>
    </dsp:sp>
    <dsp:sp modelId="{526E0B75-7612-4F9B-B91E-9B1FF62D9319}">
      <dsp:nvSpPr>
        <dsp:cNvPr id="0" name=""/>
        <dsp:cNvSpPr/>
      </dsp:nvSpPr>
      <dsp:spPr>
        <a:xfrm>
          <a:off x="6620811" y="96913"/>
          <a:ext cx="1448632" cy="1448632"/>
        </a:xfrm>
        <a:prstGeom prst="ellipse">
          <a:avLst/>
        </a:prstGeom>
        <a:solidFill>
          <a:srgbClr val="FFFFFF"/>
        </a:solidFill>
        <a:ln w="28575" cap="flat" cmpd="sng" algn="ctr">
          <a:solidFill>
            <a:srgbClr val="AA182C"/>
          </a:solidFill>
          <a:prstDash val="solid"/>
          <a:miter lim="800000"/>
        </a:ln>
        <a:effectLst/>
      </dsp:spPr>
      <dsp:style>
        <a:lnRef idx="2">
          <a:scrgbClr r="0" g="0" b="0"/>
        </a:lnRef>
        <a:fillRef idx="1">
          <a:scrgbClr r="0" g="0" b="0"/>
        </a:fillRef>
        <a:effectRef idx="0">
          <a:scrgbClr r="0" g="0" b="0"/>
        </a:effectRef>
        <a:fontRef idx="minor"/>
      </dsp:style>
    </dsp:sp>
    <dsp:sp modelId="{D8377B55-A7C2-4D92-948D-2FBBE3D6F567}">
      <dsp:nvSpPr>
        <dsp:cNvPr id="0" name=""/>
        <dsp:cNvSpPr/>
      </dsp:nvSpPr>
      <dsp:spPr>
        <a:xfrm>
          <a:off x="325634" y="3814549"/>
          <a:ext cx="7467257" cy="440638"/>
        </a:xfrm>
        <a:prstGeom prst="rightArrow">
          <a:avLst/>
        </a:prstGeom>
        <a:solidFill>
          <a:schemeClr val="bg1"/>
        </a:solidFill>
        <a:ln w="12700" cap="flat" cmpd="sng" algn="ctr">
          <a:solidFill>
            <a:srgbClr val="AA182C"/>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2/5/2019</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8B80158-FC2B-4153-84A3-A18791935974}" type="slidenum">
              <a:rPr lang="en-US" smtClean="0"/>
              <a:t>‹#›</a:t>
            </a:fld>
            <a:endParaRPr lang="en-US" dirty="0"/>
          </a:p>
        </p:txBody>
      </p:sp>
    </p:spTree>
    <p:extLst>
      <p:ext uri="{BB962C8B-B14F-4D97-AF65-F5344CB8AC3E}">
        <p14:creationId xmlns:p14="http://schemas.microsoft.com/office/powerpoint/2010/main" val="23682829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2/5/2019</a:t>
            </a: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E85028-4E04-444F-BED3-4F03452C56AD}" type="slidenum">
              <a:rPr lang="en-US" smtClean="0"/>
              <a:t>‹#›</a:t>
            </a:fld>
            <a:endParaRPr lang="en-US" dirty="0"/>
          </a:p>
        </p:txBody>
      </p:sp>
    </p:spTree>
    <p:extLst>
      <p:ext uri="{BB962C8B-B14F-4D97-AF65-F5344CB8AC3E}">
        <p14:creationId xmlns:p14="http://schemas.microsoft.com/office/powerpoint/2010/main" val="12238998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2/5/2019</a:t>
            </a:r>
            <a:endParaRPr lang="en-US" dirty="0"/>
          </a:p>
        </p:txBody>
      </p:sp>
      <p:sp>
        <p:nvSpPr>
          <p:cNvPr id="5" name="Slide Number Placeholder 4"/>
          <p:cNvSpPr>
            <a:spLocks noGrp="1"/>
          </p:cNvSpPr>
          <p:nvPr>
            <p:ph type="sldNum" sz="quarter" idx="11"/>
          </p:nvPr>
        </p:nvSpPr>
        <p:spPr/>
        <p:txBody>
          <a:bodyPr/>
          <a:lstStyle/>
          <a:p>
            <a:fld id="{DAE85028-4E04-444F-BED3-4F03452C56AD}" type="slidenum">
              <a:rPr lang="en-US" smtClean="0"/>
              <a:t>1</a:t>
            </a:fld>
            <a:endParaRPr lang="en-US" dirty="0"/>
          </a:p>
        </p:txBody>
      </p:sp>
    </p:spTree>
    <p:extLst>
      <p:ext uri="{BB962C8B-B14F-4D97-AF65-F5344CB8AC3E}">
        <p14:creationId xmlns:p14="http://schemas.microsoft.com/office/powerpoint/2010/main" val="269370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2/5/2019</a:t>
            </a:r>
          </a:p>
        </p:txBody>
      </p:sp>
      <p:sp>
        <p:nvSpPr>
          <p:cNvPr id="5" name="Slide Number Placeholder 4"/>
          <p:cNvSpPr>
            <a:spLocks noGrp="1"/>
          </p:cNvSpPr>
          <p:nvPr>
            <p:ph type="sldNum" sz="quarter" idx="5"/>
          </p:nvPr>
        </p:nvSpPr>
        <p:spPr/>
        <p:txBody>
          <a:bodyPr/>
          <a:lstStyle/>
          <a:p>
            <a:fld id="{DAE85028-4E04-444F-BED3-4F03452C56AD}" type="slidenum">
              <a:rPr lang="en-US" smtClean="0"/>
              <a:t>5</a:t>
            </a:fld>
            <a:endParaRPr lang="en-US" dirty="0"/>
          </a:p>
        </p:txBody>
      </p:sp>
    </p:spTree>
    <p:extLst>
      <p:ext uri="{BB962C8B-B14F-4D97-AF65-F5344CB8AC3E}">
        <p14:creationId xmlns:p14="http://schemas.microsoft.com/office/powerpoint/2010/main" val="1911421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9330" name="Rectangle 1026"/>
          <p:cNvSpPr>
            <a:spLocks noGrp="1" noChangeArrowheads="1"/>
          </p:cNvSpPr>
          <p:nvPr>
            <p:ph type="ctrTitle"/>
          </p:nvPr>
        </p:nvSpPr>
        <p:spPr>
          <a:xfrm>
            <a:off x="2733774" y="2234153"/>
            <a:ext cx="6181626" cy="1866508"/>
          </a:xfrm>
          <a:prstGeom prst="rect">
            <a:avLst/>
          </a:prstGeom>
        </p:spPr>
        <p:txBody>
          <a:bodyPr/>
          <a:lstStyle>
            <a:lvl1pPr>
              <a:defRPr/>
            </a:lvl1pPr>
          </a:lstStyle>
          <a:p>
            <a:r>
              <a:rPr lang="en-US"/>
              <a:t>Click to edit Master title style</a:t>
            </a:r>
            <a:endParaRPr lang="en-US" dirty="0"/>
          </a:p>
        </p:txBody>
      </p:sp>
      <p:pic>
        <p:nvPicPr>
          <p:cNvPr id="9" name="Picture 1030" descr="O:\Graphics\BRIEFS\CSSARS\pics&amp;logos\redbar.JPG"/>
          <p:cNvPicPr>
            <a:picLocks noChangeAspect="1" noChangeArrowheads="1"/>
          </p:cNvPicPr>
          <p:nvPr userDrawn="1"/>
        </p:nvPicPr>
        <p:blipFill>
          <a:blip r:embed="rId2" r:link="rId3" cstate="print"/>
          <a:srcRect b="12222"/>
          <a:stretch>
            <a:fillRect/>
          </a:stretch>
        </p:blipFill>
        <p:spPr bwMode="auto">
          <a:xfrm>
            <a:off x="0" y="0"/>
            <a:ext cx="2692400" cy="6019800"/>
          </a:xfrm>
          <a:prstGeom prst="rect">
            <a:avLst/>
          </a:prstGeom>
          <a:noFill/>
        </p:spPr>
      </p:pic>
      <p:pic>
        <p:nvPicPr>
          <p:cNvPr id="10" name="Picture 1030" descr="O:\Graphics\BRIEFS\CSSARS\pics&amp;logos\redbar.JPG"/>
          <p:cNvPicPr>
            <a:picLocks noChangeAspect="1" noChangeArrowheads="1"/>
          </p:cNvPicPr>
          <p:nvPr userDrawn="1"/>
        </p:nvPicPr>
        <p:blipFill>
          <a:blip r:embed="rId2" r:link="rId3" cstate="print"/>
          <a:srcRect l="16981" t="86667"/>
          <a:stretch>
            <a:fillRect/>
          </a:stretch>
        </p:blipFill>
        <p:spPr bwMode="auto">
          <a:xfrm>
            <a:off x="457200" y="5943600"/>
            <a:ext cx="2235200" cy="914400"/>
          </a:xfrm>
          <a:prstGeom prst="rect">
            <a:avLst/>
          </a:prstGeom>
          <a:noFill/>
        </p:spPr>
      </p:pic>
    </p:spTree>
    <p:extLst>
      <p:ext uri="{BB962C8B-B14F-4D97-AF65-F5344CB8AC3E}">
        <p14:creationId xmlns:p14="http://schemas.microsoft.com/office/powerpoint/2010/main" val="148683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AC70-6B52-43B6-A89B-9676970A82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BD40EA-4792-4F44-AEC2-C34057E27306}"/>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4" name="Footer Placeholder 3">
            <a:extLst>
              <a:ext uri="{FF2B5EF4-FFF2-40B4-BE49-F238E27FC236}">
                <a16:creationId xmlns:a16="http://schemas.microsoft.com/office/drawing/2014/main" id="{31F12FE1-52C2-4FA8-9CF9-363700A24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C66E32-D78D-4E3B-A8F1-063506BCB55B}"/>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178096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AF276-7BC2-45B6-BDAE-22EE641F8DC8}"/>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3" name="Footer Placeholder 2">
            <a:extLst>
              <a:ext uri="{FF2B5EF4-FFF2-40B4-BE49-F238E27FC236}">
                <a16:creationId xmlns:a16="http://schemas.microsoft.com/office/drawing/2014/main" id="{A6BC93F7-63E7-494E-963F-5110B52776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C986F8-F331-4095-A222-C1B2C4A1BF13}"/>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104282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DE41-99D4-4274-9E26-39754D0051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76C8CBC-42F5-4E12-826B-3A6315EED1F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8D3C5B-60A4-449A-8F6A-FAD4F0885B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D628EB-96E3-4F3B-BA58-A85B2C4D1F58}"/>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6" name="Footer Placeholder 5">
            <a:extLst>
              <a:ext uri="{FF2B5EF4-FFF2-40B4-BE49-F238E27FC236}">
                <a16:creationId xmlns:a16="http://schemas.microsoft.com/office/drawing/2014/main" id="{36896A2D-6DD6-4F8E-BF0C-1FB6C5F69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2248F-AB52-4427-86B8-81959B2F813E}"/>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24332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FEC7-E621-4014-9D44-8B600B85AE8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E24900E-228F-4F8C-A5B2-E064CCFDB77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0BD9AB-04BD-4B0D-9ADD-7B39634AA9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EEF620-C86F-472C-B820-0D9D866033AD}"/>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6" name="Footer Placeholder 5">
            <a:extLst>
              <a:ext uri="{FF2B5EF4-FFF2-40B4-BE49-F238E27FC236}">
                <a16:creationId xmlns:a16="http://schemas.microsoft.com/office/drawing/2014/main" id="{4DF1C98C-0C5A-47C1-B974-010CD87C8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6087A-893C-416D-97B5-88B3658A95FF}"/>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3222199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DAE8-9B34-455C-BB84-87CCDEC18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7265D-294B-4FA5-8F47-5A5C904B1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E08C9-F673-41F1-8A21-F228CCED2F96}"/>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5" name="Footer Placeholder 4">
            <a:extLst>
              <a:ext uri="{FF2B5EF4-FFF2-40B4-BE49-F238E27FC236}">
                <a16:creationId xmlns:a16="http://schemas.microsoft.com/office/drawing/2014/main" id="{D81EF2BA-DB04-4504-8426-A6B3D6AA5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22E60-D6B8-4624-B662-471E4E97E041}"/>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365209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A78B8-F207-49F4-8E09-6F8441CC06D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477BD3-F0A8-43A6-8247-FE5B060463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8E251-C463-460F-BE08-EBCCB705D3EA}"/>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5" name="Footer Placeholder 4">
            <a:extLst>
              <a:ext uri="{FF2B5EF4-FFF2-40B4-BE49-F238E27FC236}">
                <a16:creationId xmlns:a16="http://schemas.microsoft.com/office/drawing/2014/main" id="{4B5B4CD6-70E1-4861-AC97-11A556CB7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EBAC8-00ED-4D10-841E-AAFA15D00733}"/>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272601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1" y="197964"/>
            <a:ext cx="6781799" cy="622168"/>
          </a:xfrm>
          <a:prstGeom prst="rect">
            <a:avLst/>
          </a:prstGeo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339365" y="1282045"/>
            <a:ext cx="8587819" cy="5042555"/>
          </a:xfrm>
          <a:prstGeom prst="rect">
            <a:avLst/>
          </a:prstGeom>
        </p:spPr>
        <p:txBody>
          <a:bodyPr/>
          <a:lstStyle>
            <a:lvl1pPr>
              <a:buClrTx/>
              <a:buFont typeface="Wingdings" pitchFamily="2" charset="2"/>
              <a:buChar char="Ø"/>
              <a:defRPr sz="2000"/>
            </a:lvl1pPr>
            <a:lvl2pPr marL="627063" indent="-285750">
              <a:buClrTx/>
              <a:buFont typeface="Wingdings" panose="05000000000000000000" pitchFamily="2" charset="2"/>
              <a:buChar char="q"/>
              <a:defRPr sz="1700"/>
            </a:lvl2pPr>
            <a:lvl3pPr marL="860425" indent="-228600">
              <a:buClrTx/>
              <a:buFont typeface="Wingdings 2" panose="05020102010507070707" pitchFamily="18" charset="2"/>
              <a:buChar char="P"/>
              <a:defRPr sz="1400"/>
            </a:lvl3pPr>
            <a:lvl4pPr marL="1092200" indent="-228600">
              <a:buClrTx/>
              <a:buFont typeface="Arial" panose="020B0604020202020204" pitchFamily="34" charset="0"/>
              <a:buChar char="•"/>
              <a:defRPr sz="1200"/>
            </a:lvl4pPr>
            <a:lvl5pPr marL="1309688" indent="-228600">
              <a:buClrTx/>
              <a:defRPr sz="1100"/>
            </a:lvl5pPr>
            <a:lvl6pPr>
              <a:defRPr sz="1100"/>
            </a:lvl6pPr>
            <a:lvl7pPr>
              <a:defRPr sz="900" baseline="0"/>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229600" y="6492875"/>
            <a:ext cx="914400" cy="365125"/>
          </a:xfrm>
          <a:prstGeom prst="rect">
            <a:avLst/>
          </a:prstGeom>
        </p:spPr>
        <p:txBody>
          <a:bodyPr vert="horz" lIns="91440" tIns="45720" rIns="91440" bIns="45720" rtlCol="0" anchor="ctr"/>
          <a:lstStyle>
            <a:lvl1pPr algn="r">
              <a:defRPr sz="1200">
                <a:solidFill>
                  <a:schemeClr val="tx1"/>
                </a:solidFill>
              </a:defRPr>
            </a:lvl1pPr>
          </a:lstStyle>
          <a:p>
            <a:fld id="{7E87BEDA-A2D1-4D9C-8D2F-60D6BEEF6C4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716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282E-5303-48A4-93A6-5C03B7CACE20}"/>
              </a:ext>
            </a:extLst>
          </p:cNvPr>
          <p:cNvSpPr>
            <a:spLocks noGrp="1"/>
          </p:cNvSpPr>
          <p:nvPr>
            <p:ph type="title" hasCustomPrompt="1"/>
          </p:nvPr>
        </p:nvSpPr>
        <p:spPr>
          <a:xfrm>
            <a:off x="628650" y="648929"/>
            <a:ext cx="7886700" cy="752168"/>
          </a:xfrm>
          <a:prstGeom prst="rect">
            <a:avLst/>
          </a:prstGeom>
        </p:spPr>
        <p:txBody>
          <a:bodyPr/>
          <a:lstStyle>
            <a:lvl1pPr>
              <a:defRPr sz="3000" b="1">
                <a:solidFill>
                  <a:srgbClr val="0A2240"/>
                </a:solidFill>
                <a:latin typeface="Segoe UI" panose="020B0502040204020203" pitchFamily="34" charset="0"/>
                <a:cs typeface="Segoe UI" panose="020B0502040204020203" pitchFamily="34" charset="0"/>
              </a:defRPr>
            </a:lvl1pPr>
          </a:lstStyle>
          <a:p>
            <a:r>
              <a:rPr lang="en-US" dirty="0"/>
              <a:t>This is an Example Header</a:t>
            </a:r>
          </a:p>
        </p:txBody>
      </p:sp>
      <p:sp>
        <p:nvSpPr>
          <p:cNvPr id="3" name="Text Placeholder 3">
            <a:extLst>
              <a:ext uri="{FF2B5EF4-FFF2-40B4-BE49-F238E27FC236}">
                <a16:creationId xmlns:a16="http://schemas.microsoft.com/office/drawing/2014/main" id="{6DDC1394-E165-4ECF-8BE8-70589C5EA554}"/>
              </a:ext>
            </a:extLst>
          </p:cNvPr>
          <p:cNvSpPr>
            <a:spLocks noGrp="1"/>
          </p:cNvSpPr>
          <p:nvPr>
            <p:ph type="body" sz="quarter" idx="10" hasCustomPrompt="1"/>
          </p:nvPr>
        </p:nvSpPr>
        <p:spPr>
          <a:xfrm>
            <a:off x="628650" y="1695450"/>
            <a:ext cx="7886700" cy="4027488"/>
          </a:xfrm>
          <a:prstGeom prst="rect">
            <a:avLst/>
          </a:prstGeom>
        </p:spPr>
        <p:txBody>
          <a:bodyPr/>
          <a:lstStyle>
            <a:lvl1pPr marL="0" indent="0">
              <a:buFont typeface="Arial" panose="020B0604020202020204" pitchFamily="34" charset="0"/>
              <a:buNone/>
              <a:defRPr sz="1800">
                <a:latin typeface="Segoe UI" panose="020B0502040204020203" pitchFamily="34" charset="0"/>
                <a:cs typeface="Segoe UI" panose="020B0502040204020203" pitchFamily="34" charset="0"/>
              </a:defRPr>
            </a:lvl1pPr>
          </a:lstStyle>
          <a:p>
            <a:pPr lvl="0"/>
            <a:r>
              <a:rPr lang="en-US" dirty="0"/>
              <a:t>Text</a:t>
            </a:r>
          </a:p>
        </p:txBody>
      </p:sp>
    </p:spTree>
    <p:extLst>
      <p:ext uri="{BB962C8B-B14F-4D97-AF65-F5344CB8AC3E}">
        <p14:creationId xmlns:p14="http://schemas.microsoft.com/office/powerpoint/2010/main" val="45731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header">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EB433F5-F8BF-4582-83BA-3C4F2D8F563B}"/>
              </a:ext>
            </a:extLst>
          </p:cNvPr>
          <p:cNvSpPr>
            <a:spLocks noGrp="1"/>
          </p:cNvSpPr>
          <p:nvPr>
            <p:ph type="body" sz="quarter" idx="10" hasCustomPrompt="1"/>
          </p:nvPr>
        </p:nvSpPr>
        <p:spPr>
          <a:xfrm>
            <a:off x="628650" y="2344994"/>
            <a:ext cx="7886700" cy="3377944"/>
          </a:xfrm>
          <a:prstGeom prst="rect">
            <a:avLst/>
          </a:prstGeom>
        </p:spPr>
        <p:txBody>
          <a:bodyPr/>
          <a:lstStyle>
            <a:lvl1pPr marL="0" indent="0">
              <a:buFont typeface="Arial" panose="020B0604020202020204" pitchFamily="34" charset="0"/>
              <a:buNone/>
              <a:defRPr sz="1800">
                <a:latin typeface="Segoe UI" panose="020B0502040204020203" pitchFamily="34" charset="0"/>
                <a:cs typeface="Segoe UI" panose="020B0502040204020203" pitchFamily="34" charset="0"/>
              </a:defRPr>
            </a:lvl1pPr>
            <a:lvl2pPr>
              <a:defRPr>
                <a:latin typeface="Franklin Gothic Book" panose="020B0503020102020204" pitchFamily="34" charset="0"/>
              </a:defRPr>
            </a:lvl2pPr>
          </a:lstStyle>
          <a:p>
            <a:pPr lvl="0"/>
            <a:r>
              <a:rPr lang="en-US" dirty="0"/>
              <a:t>Text</a:t>
            </a:r>
          </a:p>
        </p:txBody>
      </p:sp>
      <p:sp>
        <p:nvSpPr>
          <p:cNvPr id="5" name="Text Placeholder 4">
            <a:extLst>
              <a:ext uri="{FF2B5EF4-FFF2-40B4-BE49-F238E27FC236}">
                <a16:creationId xmlns:a16="http://schemas.microsoft.com/office/drawing/2014/main" id="{4EB80053-7317-4141-B5D8-21FE4A15BDB7}"/>
              </a:ext>
            </a:extLst>
          </p:cNvPr>
          <p:cNvSpPr>
            <a:spLocks noGrp="1"/>
          </p:cNvSpPr>
          <p:nvPr>
            <p:ph type="body" sz="quarter" idx="11" hasCustomPrompt="1"/>
          </p:nvPr>
        </p:nvSpPr>
        <p:spPr>
          <a:xfrm>
            <a:off x="628650" y="1431259"/>
            <a:ext cx="7886700" cy="603250"/>
          </a:xfrm>
          <a:prstGeom prst="rect">
            <a:avLst/>
          </a:prstGeom>
        </p:spPr>
        <p:txBody>
          <a:bodyPr/>
          <a:lstStyle>
            <a:lvl1pPr marL="0" indent="0">
              <a:buNone/>
              <a:defRPr sz="1800">
                <a:solidFill>
                  <a:srgbClr val="AA182C"/>
                </a:solidFill>
                <a:latin typeface="Segoe UI" panose="020B0502040204020203" pitchFamily="34" charset="0"/>
                <a:cs typeface="Segoe UI" panose="020B0502040204020203" pitchFamily="34" charset="0"/>
              </a:defRPr>
            </a:lvl1pPr>
            <a:lvl2pPr marL="342900" indent="0">
              <a:buNone/>
              <a:defRPr/>
            </a:lvl2pPr>
          </a:lstStyle>
          <a:p>
            <a:pPr lvl="0"/>
            <a:r>
              <a:rPr lang="en-US" dirty="0"/>
              <a:t>This is an Example Sub-header</a:t>
            </a:r>
          </a:p>
        </p:txBody>
      </p:sp>
      <p:sp>
        <p:nvSpPr>
          <p:cNvPr id="6" name="Title 1">
            <a:extLst>
              <a:ext uri="{FF2B5EF4-FFF2-40B4-BE49-F238E27FC236}">
                <a16:creationId xmlns:a16="http://schemas.microsoft.com/office/drawing/2014/main" id="{53961195-64C7-4D6C-AC69-98FF6694FF83}"/>
              </a:ext>
            </a:extLst>
          </p:cNvPr>
          <p:cNvSpPr>
            <a:spLocks noGrp="1"/>
          </p:cNvSpPr>
          <p:nvPr>
            <p:ph type="title" hasCustomPrompt="1"/>
          </p:nvPr>
        </p:nvSpPr>
        <p:spPr>
          <a:xfrm>
            <a:off x="628650" y="648929"/>
            <a:ext cx="7886700" cy="752168"/>
          </a:xfrm>
          <a:prstGeom prst="rect">
            <a:avLst/>
          </a:prstGeom>
        </p:spPr>
        <p:txBody>
          <a:bodyPr/>
          <a:lstStyle>
            <a:lvl1pPr>
              <a:defRPr sz="3000" b="1">
                <a:solidFill>
                  <a:srgbClr val="0A2240"/>
                </a:solidFill>
                <a:latin typeface="Segoe UI" panose="020B0502040204020203" pitchFamily="34" charset="0"/>
                <a:cs typeface="Segoe UI" panose="020B0502040204020203" pitchFamily="34" charset="0"/>
              </a:defRPr>
            </a:lvl1pPr>
          </a:lstStyle>
          <a:p>
            <a:r>
              <a:rPr lang="en-US" dirty="0"/>
              <a:t>This is an Example Header</a:t>
            </a:r>
          </a:p>
        </p:txBody>
      </p:sp>
    </p:spTree>
    <p:extLst>
      <p:ext uri="{BB962C8B-B14F-4D97-AF65-F5344CB8AC3E}">
        <p14:creationId xmlns:p14="http://schemas.microsoft.com/office/powerpoint/2010/main" val="145570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FDF1-EB26-4474-8C13-FD234A301A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DEF84D1-FCD3-4D39-A64D-63B254BF30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E21341-4421-498C-9DA6-C4C5AB5A00BB}"/>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5" name="Footer Placeholder 4">
            <a:extLst>
              <a:ext uri="{FF2B5EF4-FFF2-40B4-BE49-F238E27FC236}">
                <a16:creationId xmlns:a16="http://schemas.microsoft.com/office/drawing/2014/main" id="{E6E55017-18C2-4688-BE68-556954AD0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CEF9A-A705-4BA1-BD08-44554054BEA0}"/>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253404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5B17-5358-40C7-A30E-AEE42BAF3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ABE13-11A1-4470-9D36-5D3ECB9E9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F234B-4A98-4F6C-BFC2-1D4C4FF286BF}"/>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5" name="Footer Placeholder 4">
            <a:extLst>
              <a:ext uri="{FF2B5EF4-FFF2-40B4-BE49-F238E27FC236}">
                <a16:creationId xmlns:a16="http://schemas.microsoft.com/office/drawing/2014/main" id="{9F66FBC3-9924-405F-96CF-D68C7654E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1D35B-7846-41BD-B8A6-D7E0F5ACE3B6}"/>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351918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3D72-CB70-43BC-B039-7B37FAC1FFA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4AF1E56-E0E7-4B49-BB97-68142B8DAC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A5470-1712-47E3-8836-A65308FCD8E6}"/>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5" name="Footer Placeholder 4">
            <a:extLst>
              <a:ext uri="{FF2B5EF4-FFF2-40B4-BE49-F238E27FC236}">
                <a16:creationId xmlns:a16="http://schemas.microsoft.com/office/drawing/2014/main" id="{FDCECB50-92B4-4FB7-9DD7-43B254D6F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255FC-73D2-4256-BA3B-A4D08EDD441B}"/>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276183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943C-2FF8-4E6B-B1FB-A1CA60E11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401FD-6F5E-4E2C-9965-F29AE4A96A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76959-2FA8-4178-B2B5-829F61B2E72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9B693A-5224-47E1-98F2-83BA6485A95A}"/>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6" name="Footer Placeholder 5">
            <a:extLst>
              <a:ext uri="{FF2B5EF4-FFF2-40B4-BE49-F238E27FC236}">
                <a16:creationId xmlns:a16="http://schemas.microsoft.com/office/drawing/2014/main" id="{79E83E60-793D-41D2-803E-7FFAF5BB9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CE5FC-FEE9-4FAE-9963-E78377F8EE37}"/>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352036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566E-B0E7-470B-87A1-B9094B6E82E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725BEB-7108-4EEB-9771-5F788B13844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730F3-FF68-4FAD-ADF1-32BB5E49C2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5D8F7A-99AB-4FC5-9EF5-EE9AA3CE410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EAF0B-EEED-4315-84DB-2B2B5C9CA5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16E85B-CF41-4177-A5CB-2D8603FB9B11}"/>
              </a:ext>
            </a:extLst>
          </p:cNvPr>
          <p:cNvSpPr>
            <a:spLocks noGrp="1"/>
          </p:cNvSpPr>
          <p:nvPr>
            <p:ph type="dt" sz="half" idx="10"/>
          </p:nvPr>
        </p:nvSpPr>
        <p:spPr/>
        <p:txBody>
          <a:bodyPr/>
          <a:lstStyle/>
          <a:p>
            <a:fld id="{104C4508-CAAD-414F-B262-6EE6D5278BAF}" type="datetimeFigureOut">
              <a:rPr lang="en-US" smtClean="0"/>
              <a:t>11/2/2021</a:t>
            </a:fld>
            <a:endParaRPr lang="en-US"/>
          </a:p>
        </p:txBody>
      </p:sp>
      <p:sp>
        <p:nvSpPr>
          <p:cNvPr id="8" name="Footer Placeholder 7">
            <a:extLst>
              <a:ext uri="{FF2B5EF4-FFF2-40B4-BE49-F238E27FC236}">
                <a16:creationId xmlns:a16="http://schemas.microsoft.com/office/drawing/2014/main" id="{682745D6-CADF-4E84-824C-66B07AD91E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39E0C6-976B-4D8F-B82B-F84B4A8F05CA}"/>
              </a:ext>
            </a:extLst>
          </p:cNvPr>
          <p:cNvSpPr>
            <a:spLocks noGrp="1"/>
          </p:cNvSpPr>
          <p:nvPr>
            <p:ph type="sldNum" sz="quarter" idx="12"/>
          </p:nvPr>
        </p:nvSpPr>
        <p:spPr/>
        <p:txBody>
          <a:bodyPr/>
          <a:lstStyle/>
          <a:p>
            <a:fld id="{4A21A923-2822-4EA7-8753-D44838B151DF}" type="slidenum">
              <a:rPr lang="en-US" smtClean="0"/>
              <a:t>‹#›</a:t>
            </a:fld>
            <a:endParaRPr lang="en-US"/>
          </a:p>
        </p:txBody>
      </p:sp>
    </p:spTree>
    <p:extLst>
      <p:ext uri="{BB962C8B-B14F-4D97-AF65-F5344CB8AC3E}">
        <p14:creationId xmlns:p14="http://schemas.microsoft.com/office/powerpoint/2010/main" val="830384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file:///C:\TEMP\Usmc.GIF"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6513513"/>
            <a:ext cx="914400" cy="365125"/>
          </a:xfrm>
          <a:prstGeom prst="rect">
            <a:avLst/>
          </a:prstGeom>
        </p:spPr>
        <p:txBody>
          <a:bodyPr vert="horz" lIns="91440" tIns="45720" rIns="91440" bIns="45720" rtlCol="0" anchor="ctr"/>
          <a:lstStyle>
            <a:lvl1pPr algn="r">
              <a:defRPr sz="1200">
                <a:solidFill>
                  <a:schemeClr val="tx1"/>
                </a:solidFill>
              </a:defRPr>
            </a:lvl1pPr>
          </a:lstStyle>
          <a:p>
            <a:fld id="{7E87BEDA-A2D1-4D9C-8D2F-60D6BEEF6C47}" type="slidenum">
              <a:rPr lang="en-US" smtClean="0">
                <a:solidFill>
                  <a:srgbClr val="000000"/>
                </a:solidFill>
              </a:rPr>
              <a:pPr/>
              <a:t>‹#›</a:t>
            </a:fld>
            <a:endParaRPr lang="en-US" dirty="0">
              <a:solidFill>
                <a:srgbClr val="000000"/>
              </a:solidFill>
            </a:endParaRPr>
          </a:p>
        </p:txBody>
      </p:sp>
      <p:pic>
        <p:nvPicPr>
          <p:cNvPr id="98309" name="Picture 1029" descr="C:\TEMP\Usmc.GIF"/>
          <p:cNvPicPr>
            <a:picLocks noChangeAspect="1" noChangeArrowheads="1"/>
          </p:cNvPicPr>
          <p:nvPr/>
        </p:nvPicPr>
        <p:blipFill>
          <a:blip r:embed="rId4" r:link="rId5" cstate="print"/>
          <a:srcRect/>
          <a:stretch>
            <a:fillRect/>
          </a:stretch>
        </p:blipFill>
        <p:spPr bwMode="auto">
          <a:xfrm>
            <a:off x="90488" y="69850"/>
            <a:ext cx="1128712" cy="1122363"/>
          </a:xfrm>
          <a:prstGeom prst="rect">
            <a:avLst/>
          </a:prstGeom>
          <a:noFill/>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97000" y="105228"/>
            <a:ext cx="1125806" cy="1086985"/>
          </a:xfrm>
          <a:prstGeom prst="rect">
            <a:avLst/>
          </a:prstGeom>
        </p:spPr>
      </p:pic>
      <p:sp>
        <p:nvSpPr>
          <p:cNvPr id="9" name="Rectangle 1046"/>
          <p:cNvSpPr>
            <a:spLocks noChangeArrowheads="1"/>
          </p:cNvSpPr>
          <p:nvPr userDrawn="1"/>
        </p:nvSpPr>
        <p:spPr bwMode="auto">
          <a:xfrm>
            <a:off x="1143000" y="909344"/>
            <a:ext cx="6767286" cy="45719"/>
          </a:xfrm>
          <a:prstGeom prst="rect">
            <a:avLst/>
          </a:prstGeom>
          <a:gradFill rotWithShape="1">
            <a:gsLst>
              <a:gs pos="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pPr eaLnBrk="0" fontAlgn="base" hangingPunct="0">
              <a:lnSpc>
                <a:spcPct val="80000"/>
              </a:lnSpc>
              <a:spcBef>
                <a:spcPct val="20000"/>
              </a:spcBef>
              <a:spcAft>
                <a:spcPct val="0"/>
              </a:spcAft>
              <a:buClr>
                <a:srgbClr val="FF0000"/>
              </a:buClr>
              <a:buFont typeface="Wingdings 2" pitchFamily="18" charset="2"/>
              <a:buChar char="è"/>
            </a:pPr>
            <a:endParaRPr lang="en-US" sz="2000" b="1" dirty="0">
              <a:solidFill>
                <a:srgbClr val="000000"/>
              </a:solidFill>
            </a:endParaRPr>
          </a:p>
        </p:txBody>
      </p:sp>
    </p:spTree>
    <p:extLst>
      <p:ext uri="{BB962C8B-B14F-4D97-AF65-F5344CB8AC3E}">
        <p14:creationId xmlns:p14="http://schemas.microsoft.com/office/powerpoint/2010/main" val="1907158409"/>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ctr" rtl="0" eaLnBrk="1" fontAlgn="base" hangingPunct="1">
        <a:spcBef>
          <a:spcPct val="0"/>
        </a:spcBef>
        <a:spcAft>
          <a:spcPct val="0"/>
        </a:spcAft>
        <a:defRPr sz="2800" b="1" i="1">
          <a:solidFill>
            <a:schemeClr val="tx2"/>
          </a:solidFill>
          <a:latin typeface="+mj-lt"/>
          <a:ea typeface="+mj-ea"/>
          <a:cs typeface="+mj-cs"/>
        </a:defRPr>
      </a:lvl1pPr>
      <a:lvl2pPr algn="ctr" rtl="0" eaLnBrk="1" fontAlgn="base" hangingPunct="1">
        <a:spcBef>
          <a:spcPct val="0"/>
        </a:spcBef>
        <a:spcAft>
          <a:spcPct val="0"/>
        </a:spcAft>
        <a:defRPr sz="2800" b="1" i="1">
          <a:solidFill>
            <a:schemeClr val="tx2"/>
          </a:solidFill>
          <a:latin typeface="Arial" charset="0"/>
          <a:cs typeface="Arial" charset="0"/>
        </a:defRPr>
      </a:lvl2pPr>
      <a:lvl3pPr algn="ctr" rtl="0" eaLnBrk="1" fontAlgn="base" hangingPunct="1">
        <a:spcBef>
          <a:spcPct val="0"/>
        </a:spcBef>
        <a:spcAft>
          <a:spcPct val="0"/>
        </a:spcAft>
        <a:defRPr sz="2800" b="1" i="1">
          <a:solidFill>
            <a:schemeClr val="tx2"/>
          </a:solidFill>
          <a:latin typeface="Arial" charset="0"/>
          <a:cs typeface="Arial" charset="0"/>
        </a:defRPr>
      </a:lvl3pPr>
      <a:lvl4pPr algn="ctr" rtl="0" eaLnBrk="1" fontAlgn="base" hangingPunct="1">
        <a:spcBef>
          <a:spcPct val="0"/>
        </a:spcBef>
        <a:spcAft>
          <a:spcPct val="0"/>
        </a:spcAft>
        <a:defRPr sz="2800" b="1" i="1">
          <a:solidFill>
            <a:schemeClr val="tx2"/>
          </a:solidFill>
          <a:latin typeface="Arial" charset="0"/>
          <a:cs typeface="Arial" charset="0"/>
        </a:defRPr>
      </a:lvl4pPr>
      <a:lvl5pPr algn="ctr" rtl="0" eaLnBrk="1" fontAlgn="base" hangingPunct="1">
        <a:spcBef>
          <a:spcPct val="0"/>
        </a:spcBef>
        <a:spcAft>
          <a:spcPct val="0"/>
        </a:spcAft>
        <a:defRPr sz="2800" b="1" i="1">
          <a:solidFill>
            <a:schemeClr val="tx2"/>
          </a:solidFill>
          <a:latin typeface="Arial" charset="0"/>
          <a:cs typeface="Arial" charset="0"/>
        </a:defRPr>
      </a:lvl5pPr>
      <a:lvl6pPr marL="457200" algn="ctr" rtl="0" eaLnBrk="1" fontAlgn="base" hangingPunct="1">
        <a:spcBef>
          <a:spcPct val="0"/>
        </a:spcBef>
        <a:spcAft>
          <a:spcPct val="0"/>
        </a:spcAft>
        <a:defRPr sz="2800" b="1" i="1">
          <a:solidFill>
            <a:schemeClr val="tx2"/>
          </a:solidFill>
          <a:latin typeface="Arial" charset="0"/>
          <a:cs typeface="Arial" charset="0"/>
        </a:defRPr>
      </a:lvl6pPr>
      <a:lvl7pPr marL="914400" algn="ctr" rtl="0" eaLnBrk="1" fontAlgn="base" hangingPunct="1">
        <a:spcBef>
          <a:spcPct val="0"/>
        </a:spcBef>
        <a:spcAft>
          <a:spcPct val="0"/>
        </a:spcAft>
        <a:defRPr sz="2800" b="1" i="1">
          <a:solidFill>
            <a:schemeClr val="tx2"/>
          </a:solidFill>
          <a:latin typeface="Arial" charset="0"/>
          <a:cs typeface="Arial" charset="0"/>
        </a:defRPr>
      </a:lvl7pPr>
      <a:lvl8pPr marL="1371600" algn="ctr" rtl="0" eaLnBrk="1" fontAlgn="base" hangingPunct="1">
        <a:spcBef>
          <a:spcPct val="0"/>
        </a:spcBef>
        <a:spcAft>
          <a:spcPct val="0"/>
        </a:spcAft>
        <a:defRPr sz="2800" b="1" i="1">
          <a:solidFill>
            <a:schemeClr val="tx2"/>
          </a:solidFill>
          <a:latin typeface="Arial" charset="0"/>
          <a:cs typeface="Arial" charset="0"/>
        </a:defRPr>
      </a:lvl8pPr>
      <a:lvl9pPr marL="1828800" algn="ctr" rtl="0" eaLnBrk="1" fontAlgn="base" hangingPunct="1">
        <a:spcBef>
          <a:spcPct val="0"/>
        </a:spcBef>
        <a:spcAft>
          <a:spcPct val="0"/>
        </a:spcAft>
        <a:defRPr sz="2800" b="1" i="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FF0000"/>
        </a:buClr>
        <a:buFont typeface="Wingdings 2" pitchFamily="18" charset="2"/>
        <a:buChar char="è"/>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²"/>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A2240"/>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8CAF50EE-A2E6-4D8B-81FB-1F304939C0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902" y="322365"/>
            <a:ext cx="1060498" cy="1474839"/>
          </a:xfrm>
          <a:prstGeom prst="rect">
            <a:avLst/>
          </a:prstGeom>
        </p:spPr>
      </p:pic>
      <p:pic>
        <p:nvPicPr>
          <p:cNvPr id="10" name="Picture 9" descr="Logo&#10;&#10;Description automatically generated">
            <a:extLst>
              <a:ext uri="{FF2B5EF4-FFF2-40B4-BE49-F238E27FC236}">
                <a16:creationId xmlns:a16="http://schemas.microsoft.com/office/drawing/2014/main" id="{6CD62B21-0339-421A-9A99-51836C2F87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38160" y="5546868"/>
            <a:ext cx="798962" cy="1065282"/>
          </a:xfrm>
          <a:prstGeom prst="rect">
            <a:avLst/>
          </a:prstGeom>
        </p:spPr>
      </p:pic>
      <p:sp>
        <p:nvSpPr>
          <p:cNvPr id="11" name="Subtitle 2">
            <a:extLst>
              <a:ext uri="{FF2B5EF4-FFF2-40B4-BE49-F238E27FC236}">
                <a16:creationId xmlns:a16="http://schemas.microsoft.com/office/drawing/2014/main" id="{C0EF977D-741A-4864-89C3-B129F2B453C7}"/>
              </a:ext>
            </a:extLst>
          </p:cNvPr>
          <p:cNvSpPr txBox="1">
            <a:spLocks/>
          </p:cNvSpPr>
          <p:nvPr userDrawn="1"/>
        </p:nvSpPr>
        <p:spPr>
          <a:xfrm>
            <a:off x="4170106" y="5908403"/>
            <a:ext cx="3857441" cy="40120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50" dirty="0">
                <a:solidFill>
                  <a:schemeClr val="bg1"/>
                </a:solidFill>
                <a:latin typeface="Segoe UI" panose="020B0502040204020203" pitchFamily="34" charset="0"/>
                <a:cs typeface="Segoe UI" panose="020B0502040204020203" pitchFamily="34" charset="0"/>
              </a:rPr>
              <a:t>Marine Corps Installations Command (MCICOM)</a:t>
            </a:r>
          </a:p>
        </p:txBody>
      </p:sp>
    </p:spTree>
    <p:extLst>
      <p:ext uri="{BB962C8B-B14F-4D97-AF65-F5344CB8AC3E}">
        <p14:creationId xmlns:p14="http://schemas.microsoft.com/office/powerpoint/2010/main" val="1326139077"/>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47129B1-4F76-48B1-B9FC-AA6DE80199E4}"/>
              </a:ext>
            </a:extLst>
          </p:cNvPr>
          <p:cNvCxnSpPr/>
          <p:nvPr userDrawn="1"/>
        </p:nvCxnSpPr>
        <p:spPr>
          <a:xfrm>
            <a:off x="519881" y="634180"/>
            <a:ext cx="0" cy="752167"/>
          </a:xfrm>
          <a:prstGeom prst="line">
            <a:avLst/>
          </a:prstGeom>
          <a:ln w="38100">
            <a:solidFill>
              <a:srgbClr val="AA18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38451"/>
      </p:ext>
    </p:extLst>
  </p:cSld>
  <p:clrMap bg1="lt1" tx1="dk1" bg2="lt2" tx2="dk2" accent1="accent1" accent2="accent2" accent3="accent3" accent4="accent4" accent5="accent5" accent6="accent6" hlink="hlink" folHlink="folHlink"/>
  <p:sldLayoutIdLst>
    <p:sldLayoutId id="2147483695" r:id="rId1"/>
    <p:sldLayoutId id="2147483697"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ABE91-E84D-48CC-A04F-D02D1AAC78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0BAE9-5DBA-4981-B628-A54DB083C8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8C685-5B0B-4665-91A6-0CBAB5FEEE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4C4508-CAAD-414F-B262-6EE6D5278BAF}" type="datetimeFigureOut">
              <a:rPr lang="en-US" smtClean="0"/>
              <a:t>11/2/2021</a:t>
            </a:fld>
            <a:endParaRPr lang="en-US" dirty="0"/>
          </a:p>
        </p:txBody>
      </p:sp>
      <p:sp>
        <p:nvSpPr>
          <p:cNvPr id="5" name="Footer Placeholder 4">
            <a:extLst>
              <a:ext uri="{FF2B5EF4-FFF2-40B4-BE49-F238E27FC236}">
                <a16:creationId xmlns:a16="http://schemas.microsoft.com/office/drawing/2014/main" id="{6DFD7A5A-BD92-4768-B3AA-BA28B3A65D1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7B2227-ACBD-4C65-80CE-14BEEA47A89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21A923-2822-4EA7-8753-D44838B151DF}" type="slidenum">
              <a:rPr lang="en-US" smtClean="0"/>
              <a:t>‹#›</a:t>
            </a:fld>
            <a:endParaRPr lang="en-US" dirty="0"/>
          </a:p>
        </p:txBody>
      </p:sp>
    </p:spTree>
    <p:extLst>
      <p:ext uri="{BB962C8B-B14F-4D97-AF65-F5344CB8AC3E}">
        <p14:creationId xmlns:p14="http://schemas.microsoft.com/office/powerpoint/2010/main" val="32535011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4.svg"/><Relationship Id="rId4" Type="http://schemas.openxmlformats.org/officeDocument/2006/relationships/image" Target="../media/image22.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42.svg"/><Relationship Id="rId4" Type="http://schemas.openxmlformats.org/officeDocument/2006/relationships/image" Target="../media/image26.png"/><Relationship Id="rId9"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50.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rentcafe.com/residentservices/atlantic-marine-corps-commmunities_at_tri_command/userlogin.aspx" TargetMode="External"/><Relationship Id="rId1" Type="http://schemas.openxmlformats.org/officeDocument/2006/relationships/slideLayout" Target="../slideLayouts/slideLayout4.xml"/><Relationship Id="rId5" Type="http://schemas.openxmlformats.org/officeDocument/2006/relationships/hyperlink" Target="https://www.rentcafe.com/residentservices/apartmentsforrent/userlogin.aspx"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mcicom.marines.mil/Portals/57/scotts1/Site%20Images/Housing%20Docs/Tenant%20Responsibilities.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bit.ly/3n2zyG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59.svg"/><Relationship Id="rId4" Type="http://schemas.openxmlformats.org/officeDocument/2006/relationships/image" Target="../media/image38.png"/><Relationship Id="rId9" Type="http://schemas.openxmlformats.org/officeDocument/2006/relationships/image" Target="../media/image6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44.png"/><Relationship Id="rId3" Type="http://schemas.openxmlformats.org/officeDocument/2006/relationships/diagramLayout" Target="../diagrams/layout1.xml"/><Relationship Id="rId7" Type="http://schemas.openxmlformats.org/officeDocument/2006/relationships/image" Target="../media/image41.png"/><Relationship Id="rId12" Type="http://schemas.openxmlformats.org/officeDocument/2006/relationships/image" Target="../media/image69.svg"/><Relationship Id="rId2" Type="http://schemas.openxmlformats.org/officeDocument/2006/relationships/diagramData" Target="../diagrams/data1.xml"/><Relationship Id="rId16" Type="http://schemas.openxmlformats.org/officeDocument/2006/relationships/image" Target="../media/image73.svg"/><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43.png"/><Relationship Id="rId5" Type="http://schemas.openxmlformats.org/officeDocument/2006/relationships/diagramColors" Target="../diagrams/colors1.xml"/><Relationship Id="rId15" Type="http://schemas.openxmlformats.org/officeDocument/2006/relationships/image" Target="../media/image45.png"/><Relationship Id="rId10" Type="http://schemas.openxmlformats.org/officeDocument/2006/relationships/image" Target="../media/image67.svg"/><Relationship Id="rId4" Type="http://schemas.openxmlformats.org/officeDocument/2006/relationships/diagramQuickStyle" Target="../diagrams/quickStyle1.xml"/><Relationship Id="rId9" Type="http://schemas.openxmlformats.org/officeDocument/2006/relationships/image" Target="../media/image42.png"/><Relationship Id="rId14" Type="http://schemas.openxmlformats.org/officeDocument/2006/relationships/image" Target="../media/image71.sv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81.svg"/></Relationships>
</file>

<file path=ppt/slides/_rels/slide22.xml.rels><?xml version="1.0" encoding="UTF-8" standalone="yes"?>
<Relationships xmlns="http://schemas.openxmlformats.org/package/2006/relationships"><Relationship Id="rId2" Type="http://schemas.openxmlformats.org/officeDocument/2006/relationships/hyperlink" Target="mailto:albert.kight@usmc.mi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g"/><Relationship Id="rId2" Type="http://schemas.openxmlformats.org/officeDocument/2006/relationships/hyperlink" Target="https://bit.ly/3n2zyGe" TargetMode="Externa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tc.atlanticmcc.com/" TargetMode="External"/><Relationship Id="rId2" Type="http://schemas.openxmlformats.org/officeDocument/2006/relationships/hyperlink" Target="http://www.mcrdpi.marines.mil/" TargetMode="External"/><Relationship Id="rId1" Type="http://schemas.openxmlformats.org/officeDocument/2006/relationships/slideLayout" Target="../slideLayouts/slideLayout4.xml"/><Relationship Id="rId6" Type="http://schemas.openxmlformats.org/officeDocument/2006/relationships/hyperlink" Target="mailto:mthames@tricommand.com" TargetMode="External"/><Relationship Id="rId5" Type="http://schemas.openxmlformats.org/officeDocument/2006/relationships/hyperlink" Target="https://www.facebook.com/" TargetMode="External"/><Relationship Id="rId4" Type="http://schemas.openxmlformats.org/officeDocument/2006/relationships/hyperlink" Target="http://www.lendlease.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5.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9.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3.svg"/><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3.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224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0AA538-F9D1-4ACD-9B22-BF826ABE6046}"/>
              </a:ext>
            </a:extLst>
          </p:cNvPr>
          <p:cNvGrpSpPr/>
          <p:nvPr/>
        </p:nvGrpSpPr>
        <p:grpSpPr>
          <a:xfrm>
            <a:off x="1276350" y="1465410"/>
            <a:ext cx="7365480" cy="4319373"/>
            <a:chOff x="1276350" y="1446160"/>
            <a:chExt cx="7365480" cy="4319373"/>
          </a:xfrm>
        </p:grpSpPr>
        <p:sp>
          <p:nvSpPr>
            <p:cNvPr id="9" name="Text Placeholder 17">
              <a:extLst>
                <a:ext uri="{FF2B5EF4-FFF2-40B4-BE49-F238E27FC236}">
                  <a16:creationId xmlns:a16="http://schemas.microsoft.com/office/drawing/2014/main" id="{CC6ADD5B-860F-41AD-AF09-C664031ED87A}"/>
                </a:ext>
              </a:extLst>
            </p:cNvPr>
            <p:cNvSpPr txBox="1">
              <a:spLocks/>
            </p:cNvSpPr>
            <p:nvPr/>
          </p:nvSpPr>
          <p:spPr>
            <a:xfrm>
              <a:off x="1307998" y="4756611"/>
              <a:ext cx="6528005" cy="1008922"/>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AA182C"/>
                  </a:solidFill>
                  <a:latin typeface="Segoe UI" panose="020B0502040204020203" pitchFamily="34" charset="0"/>
                  <a:cs typeface="Segoe UI" panose="020B0502040204020203" pitchFamily="34" charset="0"/>
                </a:rPr>
                <a:t>       MCRD PARRIS ISLAND </a:t>
              </a:r>
            </a:p>
            <a:p>
              <a:pPr algn="ctr"/>
              <a:r>
                <a:rPr lang="en-US" sz="2400" dirty="0" smtClean="0">
                  <a:solidFill>
                    <a:schemeClr val="bg1"/>
                  </a:solidFill>
                  <a:latin typeface="Segoe UI" panose="020B0502040204020203" pitchFamily="34" charset="0"/>
                  <a:cs typeface="Segoe UI" panose="020B0502040204020203" pitchFamily="34" charset="0"/>
                </a:rPr>
                <a:t>        Military </a:t>
              </a:r>
              <a:r>
                <a:rPr lang="en-US" sz="2400" dirty="0">
                  <a:solidFill>
                    <a:schemeClr val="bg1"/>
                  </a:solidFill>
                  <a:latin typeface="Segoe UI" panose="020B0502040204020203" pitchFamily="34" charset="0"/>
                  <a:cs typeface="Segoe UI" panose="020B0502040204020203" pitchFamily="34" charset="0"/>
                </a:rPr>
                <a:t>Housing Office</a:t>
              </a:r>
              <a:r>
                <a:rPr lang="en-US" dirty="0">
                  <a:solidFill>
                    <a:schemeClr val="bg1"/>
                  </a:solidFill>
                </a:rPr>
                <a:t> </a:t>
              </a:r>
            </a:p>
          </p:txBody>
        </p:sp>
        <p:sp>
          <p:nvSpPr>
            <p:cNvPr id="11" name="Title 15">
              <a:extLst>
                <a:ext uri="{FF2B5EF4-FFF2-40B4-BE49-F238E27FC236}">
                  <a16:creationId xmlns:a16="http://schemas.microsoft.com/office/drawing/2014/main" id="{73346CC8-9CD9-4A3A-8008-BBF9CDA31AE8}"/>
                </a:ext>
              </a:extLst>
            </p:cNvPr>
            <p:cNvSpPr txBox="1">
              <a:spLocks/>
            </p:cNvSpPr>
            <p:nvPr/>
          </p:nvSpPr>
          <p:spPr>
            <a:xfrm>
              <a:off x="1276350" y="1446160"/>
              <a:ext cx="7365480" cy="78166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Public Private Venture (PPV) Housing </a:t>
              </a:r>
              <a:b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Plain Language Brief</a:t>
              </a:r>
              <a:b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(Tenant Welcome &amp; Orientation)</a:t>
              </a:r>
            </a:p>
          </p:txBody>
        </p:sp>
      </p:grpSp>
      <p:grpSp>
        <p:nvGrpSpPr>
          <p:cNvPr id="3" name="Group 2">
            <a:extLst>
              <a:ext uri="{FF2B5EF4-FFF2-40B4-BE49-F238E27FC236}">
                <a16:creationId xmlns:a16="http://schemas.microsoft.com/office/drawing/2014/main" id="{208B0BEB-0FBA-4356-92D8-F2F186947546}"/>
              </a:ext>
            </a:extLst>
          </p:cNvPr>
          <p:cNvGrpSpPr/>
          <p:nvPr/>
        </p:nvGrpSpPr>
        <p:grpSpPr>
          <a:xfrm>
            <a:off x="3878980" y="5577749"/>
            <a:ext cx="5111016" cy="1188823"/>
            <a:chOff x="3208325" y="5539248"/>
            <a:chExt cx="5847612" cy="1188823"/>
          </a:xfrm>
        </p:grpSpPr>
        <p:sp>
          <p:nvSpPr>
            <p:cNvPr id="13" name="TextBox 12">
              <a:extLst>
                <a:ext uri="{FF2B5EF4-FFF2-40B4-BE49-F238E27FC236}">
                  <a16:creationId xmlns:a16="http://schemas.microsoft.com/office/drawing/2014/main" id="{3CAAD060-AE74-46D4-ABBD-017745BA4509}"/>
                </a:ext>
              </a:extLst>
            </p:cNvPr>
            <p:cNvSpPr txBox="1"/>
            <p:nvPr/>
          </p:nvSpPr>
          <p:spPr>
            <a:xfrm>
              <a:off x="3208325" y="5903963"/>
              <a:ext cx="4651159" cy="307777"/>
            </a:xfrm>
            <a:prstGeom prst="rect">
              <a:avLst/>
            </a:prstGeom>
            <a:noFill/>
          </p:spPr>
          <p:txBody>
            <a:bodyPr wrap="square" rtlCol="0">
              <a:spAutoFit/>
            </a:bodyPr>
            <a:lstStyle/>
            <a:p>
              <a:pPr>
                <a:buNone/>
              </a:pPr>
              <a:r>
                <a:rPr lang="en-US" sz="1400" b="0" dirty="0">
                  <a:solidFill>
                    <a:schemeClr val="bg1"/>
                  </a:solidFill>
                  <a:latin typeface="Segoe UI" panose="020B0502040204020203" pitchFamily="34" charset="0"/>
                  <a:cs typeface="Segoe UI" panose="020B0502040204020203" pitchFamily="34" charset="0"/>
                </a:rPr>
                <a:t>Marine Corps Installations Command (MCICOM)</a:t>
              </a:r>
            </a:p>
          </p:txBody>
        </p:sp>
        <p:pic>
          <p:nvPicPr>
            <p:cNvPr id="15" name="Picture 14">
              <a:extLst>
                <a:ext uri="{FF2B5EF4-FFF2-40B4-BE49-F238E27FC236}">
                  <a16:creationId xmlns:a16="http://schemas.microsoft.com/office/drawing/2014/main" id="{01926755-7A5C-435F-98E5-2D0EC1685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666" y="5539248"/>
              <a:ext cx="1280271" cy="1188823"/>
            </a:xfrm>
            <a:prstGeom prst="rect">
              <a:avLst/>
            </a:prstGeom>
          </p:spPr>
        </p:pic>
      </p:grpSp>
      <p:pic>
        <p:nvPicPr>
          <p:cNvPr id="17" name="Picture 16" descr="A picture containing text, vector graphics&#10;&#10;Description automatically generated">
            <a:extLst>
              <a:ext uri="{FF2B5EF4-FFF2-40B4-BE49-F238E27FC236}">
                <a16:creationId xmlns:a16="http://schemas.microsoft.com/office/drawing/2014/main" id="{EA7E064A-26A9-4594-A86D-610E5EE28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6441"/>
            <a:ext cx="1414765" cy="1440604"/>
          </a:xfrm>
          <a:prstGeom prst="rect">
            <a:avLst/>
          </a:prstGeom>
        </p:spPr>
      </p:pic>
      <p:pic>
        <p:nvPicPr>
          <p:cNvPr id="14" name="Picture 13" descr="housing office"/>
          <p:cNvPicPr/>
          <p:nvPr/>
        </p:nvPicPr>
        <p:blipFill>
          <a:blip r:embed="rId5">
            <a:extLst>
              <a:ext uri="{28A0092B-C50C-407E-A947-70E740481C1C}">
                <a14:useLocalDpi xmlns:a14="http://schemas.microsoft.com/office/drawing/2010/main" val="0"/>
              </a:ext>
            </a:extLst>
          </a:blip>
          <a:srcRect/>
          <a:stretch>
            <a:fillRect/>
          </a:stretch>
        </p:blipFill>
        <p:spPr bwMode="auto">
          <a:xfrm>
            <a:off x="3198146" y="2371918"/>
            <a:ext cx="3219450" cy="2252345"/>
          </a:xfrm>
          <a:prstGeom prst="rect">
            <a:avLst/>
          </a:prstGeom>
          <a:noFill/>
          <a:ln>
            <a:noFill/>
          </a:ln>
        </p:spPr>
      </p:pic>
    </p:spTree>
    <p:extLst>
      <p:ext uri="{BB962C8B-B14F-4D97-AF65-F5344CB8AC3E}">
        <p14:creationId xmlns:p14="http://schemas.microsoft.com/office/powerpoint/2010/main" val="34211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What to Expect: Move-In and Move-Out</a:t>
            </a:r>
          </a:p>
        </p:txBody>
      </p:sp>
      <p:grpSp>
        <p:nvGrpSpPr>
          <p:cNvPr id="3" name="Group 2">
            <a:extLst>
              <a:ext uri="{FF2B5EF4-FFF2-40B4-BE49-F238E27FC236}">
                <a16:creationId xmlns:a16="http://schemas.microsoft.com/office/drawing/2014/main" id="{137F037F-84DC-440A-8EE4-5C69A99E10BC}"/>
              </a:ext>
            </a:extLst>
          </p:cNvPr>
          <p:cNvGrpSpPr/>
          <p:nvPr/>
        </p:nvGrpSpPr>
        <p:grpSpPr>
          <a:xfrm>
            <a:off x="484210" y="1391150"/>
            <a:ext cx="3893820" cy="4968995"/>
            <a:chOff x="660793" y="1511833"/>
            <a:chExt cx="3977113" cy="5050962"/>
          </a:xfrm>
        </p:grpSpPr>
        <p:graphicFrame>
          <p:nvGraphicFramePr>
            <p:cNvPr id="5" name="Table 5">
              <a:extLst>
                <a:ext uri="{FF2B5EF4-FFF2-40B4-BE49-F238E27FC236}">
                  <a16:creationId xmlns:a16="http://schemas.microsoft.com/office/drawing/2014/main" id="{353053CC-860C-4D25-987A-890D22374254}"/>
                </a:ext>
              </a:extLst>
            </p:cNvPr>
            <p:cNvGraphicFramePr>
              <a:graphicFrameLocks/>
            </p:cNvGraphicFramePr>
            <p:nvPr>
              <p:extLst>
                <p:ext uri="{D42A27DB-BD31-4B8C-83A1-F6EECF244321}">
                  <p14:modId xmlns:p14="http://schemas.microsoft.com/office/powerpoint/2010/main" val="1051362993"/>
                </p:ext>
              </p:extLst>
            </p:nvPr>
          </p:nvGraphicFramePr>
          <p:xfrm>
            <a:off x="660793" y="1847915"/>
            <a:ext cx="3977113" cy="4714880"/>
          </p:xfrm>
          <a:graphic>
            <a:graphicData uri="http://schemas.openxmlformats.org/drawingml/2006/table">
              <a:tbl>
                <a:tblPr firstRow="1" bandRow="1">
                  <a:tableStyleId>{5C22544A-7EE6-4342-B048-85BDC9FD1C3A}</a:tableStyleId>
                </a:tblPr>
                <a:tblGrid>
                  <a:gridCol w="3893820">
                    <a:extLst>
                      <a:ext uri="{9D8B030D-6E8A-4147-A177-3AD203B41FA5}">
                        <a16:colId xmlns:a16="http://schemas.microsoft.com/office/drawing/2014/main" val="171408727"/>
                      </a:ext>
                    </a:extLst>
                  </a:gridCol>
                </a:tblGrid>
                <a:tr h="298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The Resident:</a:t>
                        </a:r>
                      </a:p>
                    </a:txBody>
                    <a:tcPr>
                      <a:solidFill>
                        <a:srgbClr val="0A2240"/>
                      </a:solidFill>
                    </a:tcPr>
                  </a:tc>
                  <a:extLst>
                    <a:ext uri="{0D108BD9-81ED-4DB2-BD59-A6C34878D82A}">
                      <a16:rowId xmlns:a16="http://schemas.microsoft.com/office/drawing/2014/main" val="2393372911"/>
                    </a:ext>
                  </a:extLst>
                </a:tr>
                <a:tr h="283464">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Tours the home for quality</a:t>
                        </a:r>
                      </a:p>
                    </a:txBody>
                    <a:tcPr anchor="ctr">
                      <a:solidFill>
                        <a:schemeClr val="bg1">
                          <a:lumMod val="95000"/>
                        </a:schemeClr>
                      </a:solidFill>
                    </a:tcPr>
                  </a:tc>
                  <a:extLst>
                    <a:ext uri="{0D108BD9-81ED-4DB2-BD59-A6C34878D82A}">
                      <a16:rowId xmlns:a16="http://schemas.microsoft.com/office/drawing/2014/main" val="2945443918"/>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Accepts home and terms of lease</a:t>
                        </a:r>
                      </a:p>
                    </a:txBody>
                    <a:tcPr anchor="ctr">
                      <a:solidFill>
                        <a:schemeClr val="bg1">
                          <a:lumMod val="95000"/>
                        </a:schemeClr>
                      </a:solidFill>
                    </a:tcPr>
                  </a:tc>
                  <a:extLst>
                    <a:ext uri="{0D108BD9-81ED-4DB2-BD59-A6C34878D82A}">
                      <a16:rowId xmlns:a16="http://schemas.microsoft.com/office/drawing/2014/main" val="305441111"/>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Signs a lease</a:t>
                        </a:r>
                      </a:p>
                    </a:txBody>
                    <a:tcPr anchor="ctr">
                      <a:solidFill>
                        <a:schemeClr val="bg1">
                          <a:lumMod val="95000"/>
                        </a:schemeClr>
                      </a:solidFill>
                    </a:tcPr>
                  </a:tc>
                  <a:extLst>
                    <a:ext uri="{0D108BD9-81ED-4DB2-BD59-A6C34878D82A}">
                      <a16:rowId xmlns:a16="http://schemas.microsoft.com/office/drawing/2014/main" val="2706204603"/>
                    </a:ext>
                  </a:extLst>
                </a:tr>
                <a:tr h="298340">
                  <a:tc>
                    <a:txBody>
                      <a:bodyPr/>
                      <a:lstStyle/>
                      <a:p>
                        <a:r>
                          <a:rPr lang="en-US" sz="1200" b="1" i="1" dirty="0" smtClean="0">
                            <a:solidFill>
                              <a:srgbClr val="FFFFFF"/>
                            </a:solidFill>
                            <a:latin typeface="Segoe UI" panose="020B0502040204020203" pitchFamily="34" charset="0"/>
                            <a:cs typeface="Segoe UI" panose="020B0502040204020203" pitchFamily="34" charset="0"/>
                          </a:rPr>
                          <a:t>AMCC Tri-Command </a:t>
                        </a:r>
                        <a:r>
                          <a:rPr lang="en-US" sz="1200" b="1" dirty="0" smtClean="0">
                            <a:solidFill>
                              <a:schemeClr val="bg1"/>
                            </a:solidFill>
                            <a:latin typeface="Segoe UI" panose="020B0502040204020203" pitchFamily="34" charset="0"/>
                            <a:cs typeface="Segoe UI" panose="020B0502040204020203" pitchFamily="34" charset="0"/>
                          </a:rPr>
                          <a:t>provides:</a:t>
                        </a:r>
                        <a:endParaRPr lang="en-US" sz="1200" b="1" dirty="0">
                          <a:solidFill>
                            <a:schemeClr val="bg1"/>
                          </a:solidFill>
                          <a:latin typeface="Segoe UI" panose="020B0502040204020203" pitchFamily="34" charset="0"/>
                          <a:cs typeface="Segoe UI" panose="020B0502040204020203" pitchFamily="34" charset="0"/>
                        </a:endParaRPr>
                      </a:p>
                    </a:txBody>
                    <a:tcPr anchor="ctr">
                      <a:solidFill>
                        <a:srgbClr val="0A2240"/>
                      </a:solidFill>
                    </a:tcPr>
                  </a:tc>
                  <a:extLst>
                    <a:ext uri="{0D108BD9-81ED-4DB2-BD59-A6C34878D82A}">
                      <a16:rowId xmlns:a16="http://schemas.microsoft.com/office/drawing/2014/main" val="671673862"/>
                    </a:ext>
                  </a:extLst>
                </a:tr>
                <a:tr h="301752">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Walk-through tour of your home</a:t>
                        </a:r>
                      </a:p>
                    </a:txBody>
                    <a:tcPr anchor="ctr">
                      <a:solidFill>
                        <a:schemeClr val="bg1">
                          <a:lumMod val="95000"/>
                        </a:schemeClr>
                      </a:solidFill>
                    </a:tcPr>
                  </a:tc>
                  <a:extLst>
                    <a:ext uri="{0D108BD9-81ED-4DB2-BD59-A6C34878D82A}">
                      <a16:rowId xmlns:a16="http://schemas.microsoft.com/office/drawing/2014/main" val="2795538689"/>
                    </a:ext>
                  </a:extLst>
                </a:tr>
                <a:tr h="301752">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Move-in inspection with checklist</a:t>
                        </a:r>
                      </a:p>
                    </a:txBody>
                    <a:tcPr anchor="ctr">
                      <a:solidFill>
                        <a:schemeClr val="bg1">
                          <a:lumMod val="95000"/>
                        </a:schemeClr>
                      </a:solidFill>
                    </a:tcPr>
                  </a:tc>
                  <a:extLst>
                    <a:ext uri="{0D108BD9-81ED-4DB2-BD59-A6C34878D82A}">
                      <a16:rowId xmlns:a16="http://schemas.microsoft.com/office/drawing/2014/main" val="1027661099"/>
                    </a:ext>
                  </a:extLst>
                </a:tr>
                <a:tr h="30175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Lease signing and answers to questions</a:t>
                        </a:r>
                      </a:p>
                    </a:txBody>
                    <a:tcPr anchor="ctr">
                      <a:solidFill>
                        <a:schemeClr val="bg1">
                          <a:lumMod val="95000"/>
                        </a:schemeClr>
                      </a:solidFill>
                    </a:tcPr>
                  </a:tc>
                  <a:extLst>
                    <a:ext uri="{0D108BD9-81ED-4DB2-BD59-A6C34878D82A}">
                      <a16:rowId xmlns:a16="http://schemas.microsoft.com/office/drawing/2014/main" val="1710856350"/>
                    </a:ext>
                  </a:extLst>
                </a:tr>
                <a:tr h="292608">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Keys</a:t>
                        </a:r>
                      </a:p>
                    </a:txBody>
                    <a:tcPr anchor="ctr">
                      <a:solidFill>
                        <a:schemeClr val="bg1">
                          <a:lumMod val="95000"/>
                        </a:schemeClr>
                      </a:solidFill>
                    </a:tcPr>
                  </a:tc>
                  <a:extLst>
                    <a:ext uri="{0D108BD9-81ED-4DB2-BD59-A6C34878D82A}">
                      <a16:rowId xmlns:a16="http://schemas.microsoft.com/office/drawing/2014/main" val="1714559006"/>
                    </a:ext>
                  </a:extLst>
                </a:tr>
                <a:tr h="30175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A survey asking about your move-in experience</a:t>
                        </a:r>
                      </a:p>
                    </a:txBody>
                    <a:tcPr anchor="ctr">
                      <a:solidFill>
                        <a:schemeClr val="bg1">
                          <a:lumMod val="95000"/>
                        </a:schemeClr>
                      </a:solidFill>
                    </a:tcPr>
                  </a:tc>
                  <a:extLst>
                    <a:ext uri="{0D108BD9-81ED-4DB2-BD59-A6C34878D82A}">
                      <a16:rowId xmlns:a16="http://schemas.microsoft.com/office/drawing/2014/main" val="3533236368"/>
                    </a:ext>
                  </a:extLst>
                </a:tr>
                <a:tr h="298340">
                  <a:tc>
                    <a:txBody>
                      <a:bodyPr/>
                      <a:lstStyle/>
                      <a:p>
                        <a:r>
                          <a:rPr lang="en-US" sz="1200" b="1" dirty="0">
                            <a:solidFill>
                              <a:schemeClr val="bg1"/>
                            </a:solidFill>
                            <a:latin typeface="Segoe UI" panose="020B0502040204020203" pitchFamily="34" charset="0"/>
                            <a:cs typeface="Segoe UI" panose="020B0502040204020203" pitchFamily="34" charset="0"/>
                          </a:rPr>
                          <a:t>MHO provides:</a:t>
                        </a:r>
                      </a:p>
                    </a:txBody>
                    <a:tcPr anchor="ctr">
                      <a:solidFill>
                        <a:srgbClr val="0A2240"/>
                      </a:solidFill>
                    </a:tcPr>
                  </a:tc>
                  <a:extLst>
                    <a:ext uri="{0D108BD9-81ED-4DB2-BD59-A6C34878D82A}">
                      <a16:rowId xmlns:a16="http://schemas.microsoft.com/office/drawing/2014/main" val="2473659055"/>
                    </a:ext>
                  </a:extLst>
                </a:tr>
                <a:tr h="487696">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Plain Language Brief and answers to housing</a:t>
                        </a:r>
                        <a:r>
                          <a:rPr lang="en-US" sz="1100" baseline="0" dirty="0">
                            <a:latin typeface="Segoe UI" panose="020B0502040204020203" pitchFamily="34" charset="0"/>
                            <a:cs typeface="Segoe UI" panose="020B0502040204020203" pitchFamily="34" charset="0"/>
                          </a:rPr>
                          <a:t> policies/questions</a:t>
                        </a:r>
                        <a:endParaRPr lang="en-US" sz="1100" dirty="0">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43208744"/>
                    </a:ext>
                  </a:extLst>
                </a:tr>
                <a:tr h="314598">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MHO Representative</a:t>
                        </a:r>
                        <a:r>
                          <a:rPr lang="en-US" sz="1100" baseline="0" dirty="0">
                            <a:latin typeface="Segoe UI" panose="020B0502040204020203" pitchFamily="34" charset="0"/>
                            <a:cs typeface="Segoe UI" panose="020B0502040204020203" pitchFamily="34" charset="0"/>
                          </a:rPr>
                          <a:t> at </a:t>
                        </a:r>
                        <a:r>
                          <a:rPr lang="en-US" sz="1100" dirty="0">
                            <a:latin typeface="Segoe UI" panose="020B0502040204020203" pitchFamily="34" charset="0"/>
                            <a:cs typeface="Segoe UI" panose="020B0502040204020203" pitchFamily="34" charset="0"/>
                          </a:rPr>
                          <a:t>your move-in inspection</a:t>
                        </a:r>
                        <a:endParaRPr lang="en-US" sz="1100" b="0" i="0" dirty="0">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2328685168"/>
                    </a:ext>
                  </a:extLst>
                </a:tr>
                <a:tr h="307581">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Follow-up to check-in with you (</a:t>
                        </a:r>
                        <a:r>
                          <a:rPr lang="en-US" sz="1100" baseline="0" dirty="0">
                            <a:latin typeface="Segoe UI" panose="020B0502040204020203" pitchFamily="34" charset="0"/>
                            <a:cs typeface="Segoe UI" panose="020B0502040204020203" pitchFamily="34" charset="0"/>
                          </a:rPr>
                          <a:t>15 and 60 day)</a:t>
                        </a:r>
                        <a:endParaRPr lang="en-US" sz="1100" dirty="0">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1718910426"/>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Support to resolve any</a:t>
                        </a:r>
                        <a:r>
                          <a:rPr lang="en-US" sz="1100" baseline="0" dirty="0">
                            <a:latin typeface="Segoe UI" panose="020B0502040204020203" pitchFamily="34" charset="0"/>
                            <a:cs typeface="Segoe UI" panose="020B0502040204020203" pitchFamily="34" charset="0"/>
                          </a:rPr>
                          <a:t> unresolved concerns at </a:t>
                        </a:r>
                        <a:r>
                          <a:rPr lang="en-US" sz="1100" dirty="0">
                            <a:latin typeface="Segoe UI" panose="020B0502040204020203" pitchFamily="34" charset="0"/>
                            <a:cs typeface="Segoe UI" panose="020B0502040204020203" pitchFamily="34" charset="0"/>
                          </a:rPr>
                          <a:t>move-in</a:t>
                        </a:r>
                      </a:p>
                    </a:txBody>
                    <a:tcPr anchor="ctr">
                      <a:solidFill>
                        <a:schemeClr val="bg1">
                          <a:lumMod val="95000"/>
                        </a:schemeClr>
                      </a:solidFill>
                    </a:tcPr>
                  </a:tc>
                  <a:extLst>
                    <a:ext uri="{0D108BD9-81ED-4DB2-BD59-A6C34878D82A}">
                      <a16:rowId xmlns:a16="http://schemas.microsoft.com/office/drawing/2014/main" val="1791356877"/>
                    </a:ext>
                  </a:extLst>
                </a:tr>
              </a:tbl>
            </a:graphicData>
          </a:graphic>
        </p:graphicFrame>
        <p:sp>
          <p:nvSpPr>
            <p:cNvPr id="6" name="TextBox 5">
              <a:extLst>
                <a:ext uri="{FF2B5EF4-FFF2-40B4-BE49-F238E27FC236}">
                  <a16:creationId xmlns:a16="http://schemas.microsoft.com/office/drawing/2014/main" id="{23F711D6-4A31-4C9E-A52B-E0D3480EAAF0}"/>
                </a:ext>
              </a:extLst>
            </p:cNvPr>
            <p:cNvSpPr txBox="1"/>
            <p:nvPr/>
          </p:nvSpPr>
          <p:spPr>
            <a:xfrm>
              <a:off x="675783" y="1511833"/>
              <a:ext cx="3893819" cy="348211"/>
            </a:xfrm>
            <a:prstGeom prst="rect">
              <a:avLst/>
            </a:prstGeom>
            <a:noFill/>
          </p:spPr>
          <p:txBody>
            <a:bodyPr wrap="square" rtlCol="0">
              <a:spAutoFit/>
            </a:bodyPr>
            <a:lstStyle/>
            <a:p>
              <a:pPr algn="ctr">
                <a:buNone/>
              </a:pPr>
              <a:r>
                <a:rPr lang="en-US" sz="1600" b="1" dirty="0">
                  <a:solidFill>
                    <a:srgbClr val="0A2240"/>
                  </a:solidFill>
                  <a:latin typeface="Segoe UI" panose="020B0502040204020203" pitchFamily="34" charset="0"/>
                  <a:ea typeface="+mj-ea"/>
                  <a:cs typeface="Segoe UI" panose="020B0502040204020203" pitchFamily="34" charset="0"/>
                </a:rPr>
                <a:t>MOVE-IN</a:t>
              </a:r>
            </a:p>
          </p:txBody>
        </p:sp>
      </p:grpSp>
      <p:sp>
        <p:nvSpPr>
          <p:cNvPr id="7" name="TextBox 6">
            <a:extLst>
              <a:ext uri="{FF2B5EF4-FFF2-40B4-BE49-F238E27FC236}">
                <a16:creationId xmlns:a16="http://schemas.microsoft.com/office/drawing/2014/main" id="{BA3CAFF7-3500-44A5-8A0C-CFC41DC6AB89}"/>
              </a:ext>
            </a:extLst>
          </p:cNvPr>
          <p:cNvSpPr txBox="1"/>
          <p:nvPr/>
        </p:nvSpPr>
        <p:spPr>
          <a:xfrm>
            <a:off x="4769271" y="1379356"/>
            <a:ext cx="4084693" cy="338554"/>
          </a:xfrm>
          <a:prstGeom prst="rect">
            <a:avLst/>
          </a:prstGeom>
          <a:noFill/>
        </p:spPr>
        <p:txBody>
          <a:bodyPr wrap="square" rtlCol="0">
            <a:spAutoFit/>
          </a:bodyPr>
          <a:lstStyle/>
          <a:p>
            <a:pPr algn="ctr">
              <a:buNone/>
            </a:pPr>
            <a:r>
              <a:rPr lang="en-US" sz="1600" b="1" dirty="0">
                <a:solidFill>
                  <a:srgbClr val="0A2240"/>
                </a:solidFill>
                <a:latin typeface="Segoe UI" panose="020B0502040204020203" pitchFamily="34" charset="0"/>
                <a:ea typeface="+mj-ea"/>
                <a:cs typeface="Segoe UI" panose="020B0502040204020203" pitchFamily="34" charset="0"/>
              </a:rPr>
              <a:t>MOVE-OUT</a:t>
            </a:r>
          </a:p>
        </p:txBody>
      </p:sp>
      <p:graphicFrame>
        <p:nvGraphicFramePr>
          <p:cNvPr id="10" name="Table 9">
            <a:extLst>
              <a:ext uri="{FF2B5EF4-FFF2-40B4-BE49-F238E27FC236}">
                <a16:creationId xmlns:a16="http://schemas.microsoft.com/office/drawing/2014/main" id="{CB966238-CEB5-4F14-8EAF-2B1E6C0C05A7}"/>
              </a:ext>
            </a:extLst>
          </p:cNvPr>
          <p:cNvGraphicFramePr>
            <a:graphicFrameLocks noGrp="1"/>
          </p:cNvGraphicFramePr>
          <p:nvPr>
            <p:extLst>
              <p:ext uri="{D42A27DB-BD31-4B8C-83A1-F6EECF244321}">
                <p14:modId xmlns:p14="http://schemas.microsoft.com/office/powerpoint/2010/main" val="4236247090"/>
              </p:ext>
            </p:extLst>
          </p:nvPr>
        </p:nvGraphicFramePr>
        <p:xfrm>
          <a:off x="4445871" y="1728351"/>
          <a:ext cx="4408093" cy="4740852"/>
        </p:xfrm>
        <a:graphic>
          <a:graphicData uri="http://schemas.openxmlformats.org/drawingml/2006/table">
            <a:tbl>
              <a:tblPr firstRow="1" bandRow="1">
                <a:tableStyleId>{5C22544A-7EE6-4342-B048-85BDC9FD1C3A}</a:tableStyleId>
              </a:tblPr>
              <a:tblGrid>
                <a:gridCol w="4408093">
                  <a:extLst>
                    <a:ext uri="{9D8B030D-6E8A-4147-A177-3AD203B41FA5}">
                      <a16:colId xmlns:a16="http://schemas.microsoft.com/office/drawing/2014/main" val="1782441517"/>
                    </a:ext>
                  </a:extLst>
                </a:gridCol>
              </a:tblGrid>
              <a:tr h="33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The Resident:</a:t>
                      </a:r>
                    </a:p>
                  </a:txBody>
                  <a:tcPr>
                    <a:solidFill>
                      <a:srgbClr val="0A2240"/>
                    </a:solidFill>
                  </a:tcPr>
                </a:tc>
                <a:extLst>
                  <a:ext uri="{0D108BD9-81ED-4DB2-BD59-A6C34878D82A}">
                    <a16:rowId xmlns:a16="http://schemas.microsoft.com/office/drawing/2014/main" val="604362407"/>
                  </a:ext>
                </a:extLst>
              </a:tr>
              <a:tr h="317660">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Provides a minimum of 30-day notice </a:t>
                      </a:r>
                      <a:r>
                        <a:rPr lang="en-US" sz="1100" dirty="0">
                          <a:latin typeface="Segoe UI" panose="020B0502040204020203" pitchFamily="34" charset="0"/>
                          <a:cs typeface="Segoe UI" panose="020B0502040204020203" pitchFamily="34" charset="0"/>
                        </a:rPr>
                        <a:t>to vacate to </a:t>
                      </a:r>
                      <a:r>
                        <a:rPr lang="en-US" sz="1100" dirty="0" smtClean="0">
                          <a:latin typeface="Segoe UI" panose="020B0502040204020203" pitchFamily="34" charset="0"/>
                          <a:cs typeface="Segoe UI" panose="020B0502040204020203" pitchFamily="34" charset="0"/>
                        </a:rPr>
                        <a:t>AMCC Tri-Command</a:t>
                      </a:r>
                      <a:endParaRPr lang="en-US" sz="1100" b="1" i="1" dirty="0">
                        <a:solidFill>
                          <a:srgbClr val="AA182C"/>
                        </a:solidFill>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3103277678"/>
                  </a:ext>
                </a:extLst>
              </a:tr>
              <a:tr h="317660">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Returns the home in good condition</a:t>
                      </a:r>
                    </a:p>
                  </a:txBody>
                  <a:tcPr anchor="ctr">
                    <a:solidFill>
                      <a:schemeClr val="bg1">
                        <a:lumMod val="95000"/>
                      </a:schemeClr>
                    </a:solidFill>
                  </a:tcPr>
                </a:tc>
                <a:extLst>
                  <a:ext uri="{0D108BD9-81ED-4DB2-BD59-A6C34878D82A}">
                    <a16:rowId xmlns:a16="http://schemas.microsoft.com/office/drawing/2014/main" val="4214812458"/>
                  </a:ext>
                </a:extLst>
              </a:tr>
              <a:tr h="338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bg1"/>
                          </a:solidFill>
                          <a:latin typeface="Segoe UI" panose="020B0502040204020203" pitchFamily="34" charset="0"/>
                          <a:cs typeface="Segoe UI" panose="020B0502040204020203" pitchFamily="34" charset="0"/>
                        </a:rPr>
                        <a:t>AMCC Tri-Command </a:t>
                      </a:r>
                      <a:r>
                        <a:rPr lang="en-US" sz="1200" b="1" dirty="0" smtClean="0">
                          <a:solidFill>
                            <a:schemeClr val="bg1"/>
                          </a:solidFill>
                          <a:latin typeface="Segoe UI" panose="020B0502040204020203" pitchFamily="34" charset="0"/>
                          <a:cs typeface="Segoe UI" panose="020B0502040204020203" pitchFamily="34" charset="0"/>
                        </a:rPr>
                        <a:t>provides</a:t>
                      </a:r>
                      <a:r>
                        <a:rPr lang="en-US" sz="1200" b="1" dirty="0">
                          <a:solidFill>
                            <a:schemeClr val="bg1"/>
                          </a:solidFill>
                          <a:latin typeface="Segoe UI" panose="020B0502040204020203" pitchFamily="34" charset="0"/>
                          <a:cs typeface="Segoe UI" panose="020B0502040204020203" pitchFamily="34" charset="0"/>
                        </a:rPr>
                        <a:t>:</a:t>
                      </a:r>
                    </a:p>
                  </a:txBody>
                  <a:tcPr anchor="ctr">
                    <a:solidFill>
                      <a:srgbClr val="0A2240"/>
                    </a:solidFill>
                  </a:tcPr>
                </a:tc>
                <a:extLst>
                  <a:ext uri="{0D108BD9-81ED-4DB2-BD59-A6C34878D82A}">
                    <a16:rowId xmlns:a16="http://schemas.microsoft.com/office/drawing/2014/main" val="2556609580"/>
                  </a:ext>
                </a:extLst>
              </a:tr>
              <a:tr h="498317">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An inspection prior to move-out to assess the condition of your home utilizing the move-in inspection checklist</a:t>
                      </a:r>
                    </a:p>
                  </a:txBody>
                  <a:tcPr anchor="ctr">
                    <a:solidFill>
                      <a:schemeClr val="bg1">
                        <a:lumMod val="95000"/>
                      </a:schemeClr>
                    </a:solidFill>
                  </a:tcPr>
                </a:tc>
                <a:extLst>
                  <a:ext uri="{0D108BD9-81ED-4DB2-BD59-A6C34878D82A}">
                    <a16:rowId xmlns:a16="http://schemas.microsoft.com/office/drawing/2014/main" val="1315951674"/>
                  </a:ext>
                </a:extLst>
              </a:tr>
              <a:tr h="35608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Appropriate maintenance services</a:t>
                      </a:r>
                      <a:r>
                        <a:rPr lang="en-US" sz="1100" baseline="0" dirty="0">
                          <a:solidFill>
                            <a:schemeClr val="tx1"/>
                          </a:solidFill>
                          <a:latin typeface="Segoe UI" panose="020B0502040204020203" pitchFamily="34" charset="0"/>
                          <a:cs typeface="Segoe UI" panose="020B0502040204020203" pitchFamily="34" charset="0"/>
                        </a:rPr>
                        <a:t> and a speedy issue resolution</a:t>
                      </a:r>
                      <a:endParaRPr lang="en-US" sz="1100" dirty="0">
                        <a:solidFill>
                          <a:schemeClr val="tx1"/>
                        </a:solidFill>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571332568"/>
                  </a:ext>
                </a:extLst>
              </a:tr>
              <a:tr h="49831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A final determination of any damages or repairs and associated costs</a:t>
                      </a:r>
                    </a:p>
                  </a:txBody>
                  <a:tcPr anchor="ctr">
                    <a:solidFill>
                      <a:schemeClr val="bg1">
                        <a:lumMod val="95000"/>
                      </a:schemeClr>
                    </a:solidFill>
                  </a:tcPr>
                </a:tc>
                <a:extLst>
                  <a:ext uri="{0D108BD9-81ED-4DB2-BD59-A6C34878D82A}">
                    <a16:rowId xmlns:a16="http://schemas.microsoft.com/office/drawing/2014/main" val="3187500686"/>
                  </a:ext>
                </a:extLst>
              </a:tr>
              <a:tr h="317660">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A move-out survey for you to provide feedback</a:t>
                      </a:r>
                    </a:p>
                  </a:txBody>
                  <a:tcPr anchor="ctr">
                    <a:solidFill>
                      <a:schemeClr val="bg1">
                        <a:lumMod val="95000"/>
                      </a:schemeClr>
                    </a:solidFill>
                  </a:tcPr>
                </a:tc>
                <a:extLst>
                  <a:ext uri="{0D108BD9-81ED-4DB2-BD59-A6C34878D82A}">
                    <a16:rowId xmlns:a16="http://schemas.microsoft.com/office/drawing/2014/main" val="4091755265"/>
                  </a:ext>
                </a:extLst>
              </a:tr>
              <a:tr h="338156">
                <a:tc>
                  <a:txBody>
                    <a:bodyPr/>
                    <a:lstStyle/>
                    <a:p>
                      <a:r>
                        <a:rPr lang="en-US" sz="1200" b="1" dirty="0">
                          <a:solidFill>
                            <a:schemeClr val="bg1"/>
                          </a:solidFill>
                          <a:latin typeface="Segoe UI" panose="020B0502040204020203" pitchFamily="34" charset="0"/>
                          <a:cs typeface="Segoe UI" panose="020B0502040204020203" pitchFamily="34" charset="0"/>
                        </a:rPr>
                        <a:t>MHO provides:</a:t>
                      </a:r>
                    </a:p>
                  </a:txBody>
                  <a:tcPr anchor="ctr">
                    <a:solidFill>
                      <a:srgbClr val="0A2240"/>
                    </a:solidFill>
                  </a:tcPr>
                </a:tc>
                <a:extLst>
                  <a:ext uri="{0D108BD9-81ED-4DB2-BD59-A6C34878D82A}">
                    <a16:rowId xmlns:a16="http://schemas.microsoft.com/office/drawing/2014/main" val="2994277827"/>
                  </a:ext>
                </a:extLst>
              </a:tr>
              <a:tr h="32790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Provides answers to questions and issue resolution process</a:t>
                      </a:r>
                    </a:p>
                  </a:txBody>
                  <a:tcPr anchor="ctr">
                    <a:solidFill>
                      <a:schemeClr val="bg1">
                        <a:lumMod val="95000"/>
                      </a:schemeClr>
                    </a:solidFill>
                  </a:tcPr>
                </a:tc>
                <a:extLst>
                  <a:ext uri="{0D108BD9-81ED-4DB2-BD59-A6C34878D82A}">
                    <a16:rowId xmlns:a16="http://schemas.microsoft.com/office/drawing/2014/main" val="946039602"/>
                  </a:ext>
                </a:extLst>
              </a:tr>
              <a:tr h="32790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MHO</a:t>
                      </a:r>
                      <a:r>
                        <a:rPr lang="en-US" sz="1100" baseline="0" dirty="0">
                          <a:latin typeface="Segoe UI" panose="020B0502040204020203" pitchFamily="34" charset="0"/>
                          <a:cs typeface="Segoe UI" panose="020B0502040204020203" pitchFamily="34" charset="0"/>
                        </a:rPr>
                        <a:t> representative at</a:t>
                      </a:r>
                      <a:r>
                        <a:rPr lang="en-US" sz="1100" dirty="0">
                          <a:latin typeface="Segoe UI" panose="020B0502040204020203" pitchFamily="34" charset="0"/>
                          <a:cs typeface="Segoe UI" panose="020B0502040204020203" pitchFamily="34" charset="0"/>
                        </a:rPr>
                        <a:t> move-out inspection</a:t>
                      </a:r>
                    </a:p>
                  </a:txBody>
                  <a:tcPr anchor="ctr">
                    <a:solidFill>
                      <a:schemeClr val="bg1">
                        <a:lumMod val="95000"/>
                      </a:schemeClr>
                    </a:solidFill>
                  </a:tcPr>
                </a:tc>
                <a:extLst>
                  <a:ext uri="{0D108BD9-81ED-4DB2-BD59-A6C34878D82A}">
                    <a16:rowId xmlns:a16="http://schemas.microsoft.com/office/drawing/2014/main" val="3936697508"/>
                  </a:ext>
                </a:extLst>
              </a:tr>
              <a:tr h="32790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PCS assistance and MHO contact for your next location</a:t>
                      </a:r>
                    </a:p>
                  </a:txBody>
                  <a:tcPr anchor="ctr">
                    <a:solidFill>
                      <a:schemeClr val="bg1">
                        <a:lumMod val="95000"/>
                      </a:schemeClr>
                    </a:solidFill>
                  </a:tcPr>
                </a:tc>
                <a:extLst>
                  <a:ext uri="{0D108BD9-81ED-4DB2-BD59-A6C34878D82A}">
                    <a16:rowId xmlns:a16="http://schemas.microsoft.com/office/drawing/2014/main" val="1832853277"/>
                  </a:ext>
                </a:extLst>
              </a:tr>
              <a:tr h="32790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Support on any issues</a:t>
                      </a:r>
                    </a:p>
                  </a:txBody>
                  <a:tcPr anchor="ctr">
                    <a:solidFill>
                      <a:schemeClr val="bg1">
                        <a:lumMod val="95000"/>
                      </a:schemeClr>
                    </a:solidFill>
                  </a:tcPr>
                </a:tc>
                <a:extLst>
                  <a:ext uri="{0D108BD9-81ED-4DB2-BD59-A6C34878D82A}">
                    <a16:rowId xmlns:a16="http://schemas.microsoft.com/office/drawing/2014/main" val="1010043709"/>
                  </a:ext>
                </a:extLst>
              </a:tr>
            </a:tbl>
          </a:graphicData>
        </a:graphic>
      </p:graphicFrame>
      <p:sp>
        <p:nvSpPr>
          <p:cNvPr id="9" name="Date Placeholder 8">
            <a:extLst>
              <a:ext uri="{FF2B5EF4-FFF2-40B4-BE49-F238E27FC236}">
                <a16:creationId xmlns:a16="http://schemas.microsoft.com/office/drawing/2014/main" id="{3240E7C3-77BF-4CF2-86EA-9EB143E729A1}"/>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2" name="Slide Number Placeholder 10">
            <a:extLst>
              <a:ext uri="{FF2B5EF4-FFF2-40B4-BE49-F238E27FC236}">
                <a16:creationId xmlns:a16="http://schemas.microsoft.com/office/drawing/2014/main" id="{379BF4DB-4567-48E0-AE8A-D7154C7F1CBA}"/>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10</a:t>
            </a:fld>
            <a:endParaRPr lang="en-US" dirty="0"/>
          </a:p>
        </p:txBody>
      </p:sp>
    </p:spTree>
    <p:extLst>
      <p:ext uri="{BB962C8B-B14F-4D97-AF65-F5344CB8AC3E}">
        <p14:creationId xmlns:p14="http://schemas.microsoft.com/office/powerpoint/2010/main" val="330041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Renters Insurance Overview</a:t>
            </a:r>
          </a:p>
        </p:txBody>
      </p:sp>
      <p:sp>
        <p:nvSpPr>
          <p:cNvPr id="8" name="TextBox 7">
            <a:extLst>
              <a:ext uri="{FF2B5EF4-FFF2-40B4-BE49-F238E27FC236}">
                <a16:creationId xmlns:a16="http://schemas.microsoft.com/office/drawing/2014/main" id="{4E79798A-FABF-4452-ABB9-6FA10AA9B885}"/>
              </a:ext>
            </a:extLst>
          </p:cNvPr>
          <p:cNvSpPr txBox="1"/>
          <p:nvPr/>
        </p:nvSpPr>
        <p:spPr>
          <a:xfrm>
            <a:off x="1030253" y="1314348"/>
            <a:ext cx="6953766" cy="823302"/>
          </a:xfrm>
          <a:prstGeom prst="rect">
            <a:avLst/>
          </a:prstGeom>
          <a:solidFill>
            <a:srgbClr val="0A2240"/>
          </a:solidFill>
        </p:spPr>
        <p:txBody>
          <a:bodyPr wrap="square" rtlCol="0">
            <a:spAutoFit/>
          </a:bodyPr>
          <a:lstStyle/>
          <a:p>
            <a:pPr marL="100330" marR="0" algn="ctr">
              <a:spcBef>
                <a:spcPts val="300"/>
              </a:spcBef>
              <a:spcAft>
                <a:spcPts val="300"/>
              </a:spcAft>
            </a:pPr>
            <a:r>
              <a:rPr lang="en-US" sz="1500" i="1" kern="0" dirty="0">
                <a:solidFill>
                  <a:schemeClr val="bg1"/>
                </a:solidFill>
                <a:latin typeface="Segoe UI" panose="020B0502040204020203" pitchFamily="34" charset="0"/>
                <a:ea typeface="Arial" panose="020B0604020202020204" pitchFamily="34" charset="0"/>
                <a:cs typeface="Segoe UI" panose="020B0502040204020203" pitchFamily="34" charset="0"/>
              </a:rPr>
              <a:t>You are </a:t>
            </a:r>
            <a:r>
              <a:rPr lang="en-US" sz="1500" b="1" i="1" kern="0" dirty="0">
                <a:solidFill>
                  <a:schemeClr val="bg1"/>
                </a:solidFill>
                <a:latin typeface="Segoe UI" panose="020B0502040204020203" pitchFamily="34" charset="0"/>
                <a:ea typeface="Arial" panose="020B0604020202020204" pitchFamily="34" charset="0"/>
                <a:cs typeface="Segoe UI" panose="020B0502040204020203" pitchFamily="34" charset="0"/>
              </a:rPr>
              <a:t>strongly encouraged</a:t>
            </a:r>
            <a:r>
              <a:rPr lang="en-US" sz="1500" i="1" kern="0" dirty="0">
                <a:solidFill>
                  <a:schemeClr val="bg1"/>
                </a:solidFill>
                <a:latin typeface="Segoe UI" panose="020B0502040204020203" pitchFamily="34" charset="0"/>
                <a:ea typeface="Arial" panose="020B0604020202020204" pitchFamily="34" charset="0"/>
                <a:cs typeface="Segoe UI" panose="020B0502040204020203" pitchFamily="34" charset="0"/>
              </a:rPr>
              <a:t> to purchase renters insurance to protect against personal loss or liability due to unforeseen circumstances</a:t>
            </a:r>
            <a:endParaRPr lang="en-US" sz="1500" b="1" kern="0" dirty="0">
              <a:solidFill>
                <a:schemeClr val="bg1"/>
              </a:solidFill>
              <a:latin typeface="Segoe UI" panose="020B0502040204020203" pitchFamily="34" charset="0"/>
              <a:ea typeface="Arial" panose="020B0604020202020204" pitchFamily="34" charset="0"/>
              <a:cs typeface="Segoe UI" panose="020B0502040204020203" pitchFamily="34" charset="0"/>
            </a:endParaRPr>
          </a:p>
          <a:p>
            <a:pPr marL="100330" marR="0" algn="ctr">
              <a:spcBef>
                <a:spcPts val="0"/>
              </a:spcBef>
              <a:spcAft>
                <a:spcPts val="300"/>
              </a:spcAft>
            </a:pPr>
            <a:r>
              <a:rPr lang="en-US" sz="1500" i="1" kern="0" dirty="0">
                <a:solidFill>
                  <a:schemeClr val="bg1"/>
                </a:solidFill>
                <a:latin typeface="Segoe UI" panose="020B0502040204020203" pitchFamily="34" charset="0"/>
                <a:ea typeface="Arial" panose="020B0604020202020204" pitchFamily="34" charset="0"/>
                <a:cs typeface="Segoe UI" panose="020B0502040204020203" pitchFamily="34" charset="0"/>
              </a:rPr>
              <a:t>*</a:t>
            </a:r>
            <a:r>
              <a:rPr lang="en-US" sz="1500" kern="0" dirty="0">
                <a:solidFill>
                  <a:schemeClr val="bg1"/>
                </a:solidFill>
                <a:latin typeface="Segoe UI" panose="020B0502040204020203" pitchFamily="34" charset="0"/>
                <a:ea typeface="Arial" panose="020B0604020202020204" pitchFamily="34" charset="0"/>
                <a:cs typeface="Segoe UI" panose="020B0502040204020203" pitchFamily="34" charset="0"/>
              </a:rPr>
              <a:t>Renters Insurance is </a:t>
            </a:r>
            <a:r>
              <a:rPr lang="en-US" sz="1500" b="1" u="sng" kern="0" dirty="0">
                <a:solidFill>
                  <a:schemeClr val="bg1"/>
                </a:solidFill>
                <a:latin typeface="Segoe UI" panose="020B0502040204020203" pitchFamily="34" charset="0"/>
                <a:ea typeface="Arial" panose="020B0604020202020204" pitchFamily="34" charset="0"/>
                <a:cs typeface="Segoe UI" panose="020B0502040204020203" pitchFamily="34" charset="0"/>
              </a:rPr>
              <a:t>NOT</a:t>
            </a:r>
            <a:r>
              <a:rPr lang="en-US" sz="1500" kern="0" dirty="0">
                <a:solidFill>
                  <a:schemeClr val="bg1"/>
                </a:solidFill>
                <a:latin typeface="Segoe UI" panose="020B0502040204020203" pitchFamily="34" charset="0"/>
                <a:ea typeface="Arial" panose="020B0604020202020204" pitchFamily="34" charset="0"/>
                <a:cs typeface="Segoe UI" panose="020B0502040204020203" pitchFamily="34" charset="0"/>
              </a:rPr>
              <a:t> part of the rent you pay to the PPV Partner</a:t>
            </a:r>
            <a:endParaRPr lang="en-US" sz="1500" b="1" kern="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34822174-A87E-4222-A29B-8186D93F31A1}"/>
              </a:ext>
            </a:extLst>
          </p:cNvPr>
          <p:cNvSpPr txBox="1"/>
          <p:nvPr/>
        </p:nvSpPr>
        <p:spPr>
          <a:xfrm>
            <a:off x="539797" y="2155632"/>
            <a:ext cx="8028718" cy="2439129"/>
          </a:xfrm>
          <a:prstGeom prst="rect">
            <a:avLst/>
          </a:prstGeom>
          <a:noFill/>
        </p:spPr>
        <p:txBody>
          <a:bodyPr wrap="square" rtlCol="0">
            <a:spAutoFit/>
          </a:bodyPr>
          <a:lstStyle/>
          <a:p>
            <a:pPr lvl="0">
              <a:defRPr/>
            </a:pPr>
            <a:r>
              <a:rPr lang="en-US" sz="1500" i="1" dirty="0">
                <a:solidFill>
                  <a:srgbClr val="AA182C"/>
                </a:solidFill>
                <a:latin typeface="Segoe UI" panose="020B0502040204020203" pitchFamily="34" charset="0"/>
                <a:cs typeface="Segoe UI" panose="020B0502040204020203" pitchFamily="34" charset="0"/>
              </a:rPr>
              <a:t>What is renters insurance?</a:t>
            </a:r>
          </a:p>
          <a:p>
            <a:pPr marL="0" marR="310515">
              <a:spcBef>
                <a:spcPts val="0"/>
              </a:spcBef>
              <a:spcAft>
                <a:spcPts val="0"/>
              </a:spcAft>
            </a:pPr>
            <a:r>
              <a:rPr lang="en-US" sz="1500" b="0" kern="0" dirty="0">
                <a:effectLst/>
                <a:latin typeface="Segoe UI" panose="020B0502040204020203" pitchFamily="34" charset="0"/>
                <a:ea typeface="Calibri" panose="020F0502020204030204" pitchFamily="34" charset="0"/>
                <a:cs typeface="Segoe UI" panose="020B0502040204020203" pitchFamily="34" charset="0"/>
              </a:rPr>
              <a:t>A renters insurance policy is insurance for those renting any type of housing which protects your personal property against damage or loss and protects you from personal liability (i.e., financial loss) for damage to the rental property associated with your actions, or for someone that is injured while on the rental property you are occupying</a:t>
            </a:r>
            <a:endParaRPr lang="en-US" sz="1500" b="1" kern="0" dirty="0">
              <a:effectLst/>
              <a:latin typeface="Segoe UI" panose="020B0502040204020203" pitchFamily="34" charset="0"/>
              <a:ea typeface="Arial" panose="020B0604020202020204" pitchFamily="34" charset="0"/>
              <a:cs typeface="Segoe UI" panose="020B0502040204020203" pitchFamily="34" charset="0"/>
            </a:endParaRPr>
          </a:p>
          <a:p>
            <a:pPr>
              <a:spcBef>
                <a:spcPts val="300"/>
              </a:spcBef>
              <a:defRPr/>
            </a:pPr>
            <a:r>
              <a:rPr lang="en-US" sz="1500" i="1" dirty="0">
                <a:solidFill>
                  <a:srgbClr val="AA182C"/>
                </a:solidFill>
                <a:latin typeface="Segoe UI" panose="020B0502040204020203" pitchFamily="34" charset="0"/>
                <a:cs typeface="Segoe UI" panose="020B0502040204020203" pitchFamily="34" charset="0"/>
              </a:rPr>
              <a:t>Why purchase renters insurance?</a:t>
            </a:r>
            <a:r>
              <a:rPr lang="en-US" sz="1500" i="1" dirty="0">
                <a:latin typeface="Segoe UI" panose="020B0502040204020203" pitchFamily="34" charset="0"/>
                <a:cs typeface="Segoe UI" panose="020B0502040204020203" pitchFamily="34" charset="0"/>
              </a:rPr>
              <a:t/>
            </a:r>
            <a:br>
              <a:rPr lang="en-US" sz="1500" i="1" dirty="0">
                <a:latin typeface="Segoe UI" panose="020B0502040204020203" pitchFamily="34" charset="0"/>
                <a:cs typeface="Segoe UI" panose="020B0502040204020203" pitchFamily="34" charset="0"/>
              </a:rPr>
            </a:br>
            <a:r>
              <a:rPr lang="en-US" sz="1500" dirty="0">
                <a:latin typeface="Segoe UI" panose="020B0502040204020203" pitchFamily="34" charset="0"/>
                <a:cs typeface="Segoe UI" panose="020B0502040204020203" pitchFamily="34" charset="0"/>
              </a:rPr>
              <a:t>The</a:t>
            </a:r>
            <a:r>
              <a:rPr lang="en-US" sz="1500" i="1" dirty="0">
                <a:latin typeface="Segoe UI" panose="020B0502040204020203" pitchFamily="34" charset="0"/>
                <a:cs typeface="Segoe UI" panose="020B0502040204020203" pitchFamily="34" charset="0"/>
              </a:rPr>
              <a:t> </a:t>
            </a:r>
            <a:r>
              <a:rPr lang="en-US" sz="1500" dirty="0">
                <a:latin typeface="Segoe UI" panose="020B0502040204020203" pitchFamily="34" charset="0"/>
                <a:cs typeface="Segoe UI" panose="020B0502040204020203" pitchFamily="34" charset="0"/>
              </a:rPr>
              <a:t>insurance carried by the PPV Partner doesn’t cover your personal property if it is stolen or damaged as a result of a fire, theft, or other unexpected circumstances. If you want to protect your personal belongings, and have liability protection, purchase a renters insurance policy with liability coverage</a:t>
            </a:r>
            <a:endParaRPr lang="en-US" sz="1500" b="1" dirty="0">
              <a:solidFill>
                <a:srgbClr val="FF0000"/>
              </a:solidFill>
              <a:latin typeface="Segoe UI" panose="020B0502040204020203"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52391684-8ED8-496C-872D-49CA5770A4A4}"/>
              </a:ext>
            </a:extLst>
          </p:cNvPr>
          <p:cNvGrpSpPr/>
          <p:nvPr/>
        </p:nvGrpSpPr>
        <p:grpSpPr>
          <a:xfrm>
            <a:off x="313828" y="4644903"/>
            <a:ext cx="8329118" cy="1900230"/>
            <a:chOff x="280422" y="4886324"/>
            <a:chExt cx="8329118" cy="1900230"/>
          </a:xfrm>
        </p:grpSpPr>
        <p:sp>
          <p:nvSpPr>
            <p:cNvPr id="12" name="Rectangle: Rounded Corners 11">
              <a:extLst>
                <a:ext uri="{FF2B5EF4-FFF2-40B4-BE49-F238E27FC236}">
                  <a16:creationId xmlns:a16="http://schemas.microsoft.com/office/drawing/2014/main" id="{D959DAEB-5555-41FB-BF1B-B65B24169BAC}"/>
                </a:ext>
              </a:extLst>
            </p:cNvPr>
            <p:cNvSpPr/>
            <p:nvPr/>
          </p:nvSpPr>
          <p:spPr bwMode="auto">
            <a:xfrm>
              <a:off x="674861" y="4892164"/>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77341930-6262-4B7B-8877-E36E30207E7E}"/>
                </a:ext>
              </a:extLst>
            </p:cNvPr>
            <p:cNvSpPr/>
            <p:nvPr/>
          </p:nvSpPr>
          <p:spPr bwMode="auto">
            <a:xfrm>
              <a:off x="300468" y="491081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4" name="Rectangle: Rounded Corners 13">
              <a:extLst>
                <a:ext uri="{FF2B5EF4-FFF2-40B4-BE49-F238E27FC236}">
                  <a16:creationId xmlns:a16="http://schemas.microsoft.com/office/drawing/2014/main" id="{6129D96D-FCA4-4D38-A261-B4767101D52C}"/>
                </a:ext>
              </a:extLst>
            </p:cNvPr>
            <p:cNvSpPr/>
            <p:nvPr/>
          </p:nvSpPr>
          <p:spPr bwMode="auto">
            <a:xfrm>
              <a:off x="602513" y="5881985"/>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B756DAB9-6862-4B14-A18E-366454A01549}"/>
                </a:ext>
              </a:extLst>
            </p:cNvPr>
            <p:cNvSpPr/>
            <p:nvPr/>
          </p:nvSpPr>
          <p:spPr bwMode="auto">
            <a:xfrm>
              <a:off x="309757" y="589103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6" name="Rectangle: Rounded Corners 15">
              <a:extLst>
                <a:ext uri="{FF2B5EF4-FFF2-40B4-BE49-F238E27FC236}">
                  <a16:creationId xmlns:a16="http://schemas.microsoft.com/office/drawing/2014/main" id="{5EA436D7-1854-4268-984B-AFFE2F022C9B}"/>
                </a:ext>
              </a:extLst>
            </p:cNvPr>
            <p:cNvSpPr/>
            <p:nvPr/>
          </p:nvSpPr>
          <p:spPr bwMode="auto">
            <a:xfrm>
              <a:off x="4787755" y="4897472"/>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7" name="Oval 16">
              <a:extLst>
                <a:ext uri="{FF2B5EF4-FFF2-40B4-BE49-F238E27FC236}">
                  <a16:creationId xmlns:a16="http://schemas.microsoft.com/office/drawing/2014/main" id="{A5F5F4CC-8245-4CB4-8EF8-1424D7A561A2}"/>
                </a:ext>
              </a:extLst>
            </p:cNvPr>
            <p:cNvSpPr/>
            <p:nvPr/>
          </p:nvSpPr>
          <p:spPr bwMode="auto">
            <a:xfrm>
              <a:off x="4548162" y="4903239"/>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8" name="Rectangle: Rounded Corners 17">
              <a:extLst>
                <a:ext uri="{FF2B5EF4-FFF2-40B4-BE49-F238E27FC236}">
                  <a16:creationId xmlns:a16="http://schemas.microsoft.com/office/drawing/2014/main" id="{7285995A-CB72-4345-A9C4-6094AB7EF10C}"/>
                </a:ext>
              </a:extLst>
            </p:cNvPr>
            <p:cNvSpPr/>
            <p:nvPr/>
          </p:nvSpPr>
          <p:spPr bwMode="auto">
            <a:xfrm>
              <a:off x="4837586" y="5877461"/>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9" name="Oval 18">
              <a:extLst>
                <a:ext uri="{FF2B5EF4-FFF2-40B4-BE49-F238E27FC236}">
                  <a16:creationId xmlns:a16="http://schemas.microsoft.com/office/drawing/2014/main" id="{6A3C4662-E0C0-4545-9D2E-06E1E9D67E03}"/>
                </a:ext>
              </a:extLst>
            </p:cNvPr>
            <p:cNvSpPr/>
            <p:nvPr/>
          </p:nvSpPr>
          <p:spPr bwMode="auto">
            <a:xfrm>
              <a:off x="4563925" y="589103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20" name="Graphic 19" descr="Fire">
              <a:extLst>
                <a:ext uri="{FF2B5EF4-FFF2-40B4-BE49-F238E27FC236}">
                  <a16:creationId xmlns:a16="http://schemas.microsoft.com/office/drawing/2014/main" id="{9ED487E3-56BD-4E75-87FB-79C045F34E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45261" y="4929615"/>
              <a:ext cx="771084" cy="771084"/>
            </a:xfrm>
            <a:prstGeom prst="rect">
              <a:avLst/>
            </a:prstGeom>
          </p:spPr>
        </p:pic>
        <p:sp>
          <p:nvSpPr>
            <p:cNvPr id="21" name="TextBox 20">
              <a:extLst>
                <a:ext uri="{FF2B5EF4-FFF2-40B4-BE49-F238E27FC236}">
                  <a16:creationId xmlns:a16="http://schemas.microsoft.com/office/drawing/2014/main" id="{FE401AE6-1FA0-44B2-85C2-02DE4254EF10}"/>
                </a:ext>
              </a:extLst>
            </p:cNvPr>
            <p:cNvSpPr txBox="1"/>
            <p:nvPr/>
          </p:nvSpPr>
          <p:spPr>
            <a:xfrm>
              <a:off x="1127095" y="4886324"/>
              <a:ext cx="3168571" cy="938719"/>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Renters insurance will reimburse you for personal property destroyed by a fire. If you accidentally set fire to someone else’s property, the personal liability provision will help reimburse the cost of their damaged belongings</a:t>
              </a:r>
            </a:p>
          </p:txBody>
        </p:sp>
        <p:pic>
          <p:nvPicPr>
            <p:cNvPr id="22" name="Graphic 21" descr="Water">
              <a:extLst>
                <a:ext uri="{FF2B5EF4-FFF2-40B4-BE49-F238E27FC236}">
                  <a16:creationId xmlns:a16="http://schemas.microsoft.com/office/drawing/2014/main" id="{35582B7E-1A76-4759-B330-995D17E26B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80422" y="5872154"/>
              <a:ext cx="914400" cy="914400"/>
            </a:xfrm>
            <a:prstGeom prst="rect">
              <a:avLst/>
            </a:prstGeom>
          </p:spPr>
        </p:pic>
        <p:sp>
          <p:nvSpPr>
            <p:cNvPr id="23" name="TextBox 22">
              <a:extLst>
                <a:ext uri="{FF2B5EF4-FFF2-40B4-BE49-F238E27FC236}">
                  <a16:creationId xmlns:a16="http://schemas.microsoft.com/office/drawing/2014/main" id="{08CD7978-ABD7-4A09-A08E-8B242551DF20}"/>
                </a:ext>
              </a:extLst>
            </p:cNvPr>
            <p:cNvSpPr txBox="1"/>
            <p:nvPr/>
          </p:nvSpPr>
          <p:spPr>
            <a:xfrm>
              <a:off x="1137845" y="6082626"/>
              <a:ext cx="3168571" cy="430887"/>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Damage to your possessions from a burst water pipe is typically covered under renters insurance</a:t>
              </a:r>
            </a:p>
          </p:txBody>
        </p:sp>
        <p:pic>
          <p:nvPicPr>
            <p:cNvPr id="24" name="Graphic 23" descr="Robber">
              <a:extLst>
                <a:ext uri="{FF2B5EF4-FFF2-40B4-BE49-F238E27FC236}">
                  <a16:creationId xmlns:a16="http://schemas.microsoft.com/office/drawing/2014/main" id="{9D9EF9F0-1CC1-427D-BC2A-37F179C60B9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585792" y="4968398"/>
              <a:ext cx="809746" cy="809746"/>
            </a:xfrm>
            <a:prstGeom prst="rect">
              <a:avLst/>
            </a:prstGeom>
          </p:spPr>
        </p:pic>
        <p:sp>
          <p:nvSpPr>
            <p:cNvPr id="25" name="TextBox 24">
              <a:extLst>
                <a:ext uri="{FF2B5EF4-FFF2-40B4-BE49-F238E27FC236}">
                  <a16:creationId xmlns:a16="http://schemas.microsoft.com/office/drawing/2014/main" id="{546C59A9-3461-4606-B5BD-04ABD736479E}"/>
                </a:ext>
              </a:extLst>
            </p:cNvPr>
            <p:cNvSpPr txBox="1"/>
            <p:nvPr/>
          </p:nvSpPr>
          <p:spPr>
            <a:xfrm>
              <a:off x="5395538" y="5043848"/>
              <a:ext cx="3168571" cy="600164"/>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Renters insurance typically protects items stolen after a break-in at your rental property, or even items stolen outside of your rental</a:t>
              </a:r>
            </a:p>
          </p:txBody>
        </p:sp>
        <p:pic>
          <p:nvPicPr>
            <p:cNvPr id="26" name="Graphic 25" descr="Ambulance">
              <a:extLst>
                <a:ext uri="{FF2B5EF4-FFF2-40B4-BE49-F238E27FC236}">
                  <a16:creationId xmlns:a16="http://schemas.microsoft.com/office/drawing/2014/main" id="{31110659-6EF8-426C-90A5-7254E53EB3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617431" y="5900446"/>
              <a:ext cx="823538" cy="823538"/>
            </a:xfrm>
            <a:prstGeom prst="rect">
              <a:avLst/>
            </a:prstGeom>
          </p:spPr>
        </p:pic>
        <p:sp>
          <p:nvSpPr>
            <p:cNvPr id="27" name="TextBox 26">
              <a:extLst>
                <a:ext uri="{FF2B5EF4-FFF2-40B4-BE49-F238E27FC236}">
                  <a16:creationId xmlns:a16="http://schemas.microsoft.com/office/drawing/2014/main" id="{0538EF19-876E-487A-85B4-FD92239E1B1D}"/>
                </a:ext>
              </a:extLst>
            </p:cNvPr>
            <p:cNvSpPr txBox="1"/>
            <p:nvPr/>
          </p:nvSpPr>
          <p:spPr>
            <a:xfrm>
              <a:off x="5440969" y="5930679"/>
              <a:ext cx="3168571" cy="769441"/>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Personal liability coverage is part of a standard renters insurance policy. It may help pay for another person's medical bills if you're found legally responsible for their injuries</a:t>
              </a:r>
            </a:p>
          </p:txBody>
        </p:sp>
      </p:grpSp>
      <p:sp>
        <p:nvSpPr>
          <p:cNvPr id="28" name="Date Placeholder 8">
            <a:extLst>
              <a:ext uri="{FF2B5EF4-FFF2-40B4-BE49-F238E27FC236}">
                <a16:creationId xmlns:a16="http://schemas.microsoft.com/office/drawing/2014/main" id="{F8E8008A-7065-4D2D-AD1F-ADBDBF3AB869}"/>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30" name="Slide Number Placeholder 10">
            <a:extLst>
              <a:ext uri="{FF2B5EF4-FFF2-40B4-BE49-F238E27FC236}">
                <a16:creationId xmlns:a16="http://schemas.microsoft.com/office/drawing/2014/main" id="{43A75B49-1D66-40FC-9459-E7C70A83CD2D}"/>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11</a:t>
            </a:fld>
            <a:endParaRPr lang="en-US" dirty="0"/>
          </a:p>
        </p:txBody>
      </p:sp>
    </p:spTree>
    <p:extLst>
      <p:ext uri="{BB962C8B-B14F-4D97-AF65-F5344CB8AC3E}">
        <p14:creationId xmlns:p14="http://schemas.microsoft.com/office/powerpoint/2010/main" val="171713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D06468AE-23C9-4F4B-9589-0BAF69114E24}"/>
              </a:ext>
            </a:extLst>
          </p:cNvPr>
          <p:cNvSpPr/>
          <p:nvPr/>
        </p:nvSpPr>
        <p:spPr bwMode="auto">
          <a:xfrm>
            <a:off x="1069765" y="3241050"/>
            <a:ext cx="7225497" cy="924284"/>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rgbClr val="041C48"/>
              </a:solidFill>
              <a:effectLst/>
              <a:latin typeface="Arial" charset="0"/>
              <a:cs typeface="Arial" charset="0"/>
            </a:endParaRPr>
          </a:p>
        </p:txBody>
      </p:sp>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Tips for Renters Insurance</a:t>
            </a:r>
          </a:p>
        </p:txBody>
      </p:sp>
      <p:sp>
        <p:nvSpPr>
          <p:cNvPr id="8" name="TextBox 7">
            <a:extLst>
              <a:ext uri="{FF2B5EF4-FFF2-40B4-BE49-F238E27FC236}">
                <a16:creationId xmlns:a16="http://schemas.microsoft.com/office/drawing/2014/main" id="{4BEF4FD2-A1C2-44CD-83DC-7F35F0ED758C}"/>
              </a:ext>
            </a:extLst>
          </p:cNvPr>
          <p:cNvSpPr txBox="1"/>
          <p:nvPr/>
        </p:nvSpPr>
        <p:spPr>
          <a:xfrm>
            <a:off x="628650" y="1296117"/>
            <a:ext cx="7927127" cy="830997"/>
          </a:xfrm>
          <a:prstGeom prst="rect">
            <a:avLst/>
          </a:prstGeom>
          <a:noFill/>
        </p:spPr>
        <p:txBody>
          <a:bodyPr wrap="square" rtlCol="0">
            <a:spAutoFit/>
          </a:bodyPr>
          <a:lstStyle/>
          <a:p>
            <a:r>
              <a:rPr lang="en-US" sz="1600" i="1" kern="0" dirty="0">
                <a:latin typeface="Segoe UI" panose="020B0502040204020203" pitchFamily="34" charset="0"/>
                <a:ea typeface="Arial" panose="020B0604020202020204" pitchFamily="34" charset="0"/>
                <a:cs typeface="Segoe UI" panose="020B0502040204020203" pitchFamily="34" charset="0"/>
              </a:rPr>
              <a:t>For more information on renters insurance, ask your MHO for a copy of the </a:t>
            </a:r>
            <a:r>
              <a:rPr lang="en-US" sz="1600" b="1" i="1" kern="0" dirty="0">
                <a:latin typeface="Segoe UI" panose="020B0502040204020203" pitchFamily="34" charset="0"/>
                <a:ea typeface="Arial" panose="020B0604020202020204" pitchFamily="34" charset="0"/>
                <a:cs typeface="Segoe UI" panose="020B0502040204020203" pitchFamily="34" charset="0"/>
              </a:rPr>
              <a:t>Tenant Guide to Renters Insurance. </a:t>
            </a:r>
            <a:r>
              <a:rPr lang="en-US" sz="1600" i="1" kern="0" dirty="0">
                <a:latin typeface="Segoe UI" panose="020B0502040204020203" pitchFamily="34" charset="0"/>
                <a:ea typeface="Arial" panose="020B0604020202020204" pitchFamily="34" charset="0"/>
                <a:cs typeface="Segoe UI" panose="020B0502040204020203" pitchFamily="34" charset="0"/>
              </a:rPr>
              <a:t>T</a:t>
            </a:r>
            <a:r>
              <a:rPr lang="en-US" sz="1600" i="1" dirty="0">
                <a:latin typeface="Segoe UI" panose="020B0502040204020203" pitchFamily="34" charset="0"/>
                <a:cs typeface="Segoe UI" panose="020B0502040204020203" pitchFamily="34" charset="0"/>
              </a:rPr>
              <a:t>he MHO can assist you with general questions, while the Legal Services Support Section (LSSS) will assist you in understanding different policies</a:t>
            </a:r>
          </a:p>
        </p:txBody>
      </p:sp>
      <p:grpSp>
        <p:nvGrpSpPr>
          <p:cNvPr id="11" name="Group 10">
            <a:extLst>
              <a:ext uri="{FF2B5EF4-FFF2-40B4-BE49-F238E27FC236}">
                <a16:creationId xmlns:a16="http://schemas.microsoft.com/office/drawing/2014/main" id="{5C71BFDD-8F53-4453-909C-03F4F5C9E9A6}"/>
              </a:ext>
            </a:extLst>
          </p:cNvPr>
          <p:cNvGrpSpPr/>
          <p:nvPr/>
        </p:nvGrpSpPr>
        <p:grpSpPr>
          <a:xfrm>
            <a:off x="678894" y="2175870"/>
            <a:ext cx="7616368" cy="4168399"/>
            <a:chOff x="678894" y="2175870"/>
            <a:chExt cx="7616368" cy="4168399"/>
          </a:xfrm>
        </p:grpSpPr>
        <p:sp>
          <p:nvSpPr>
            <p:cNvPr id="12" name="Rectangle: Rounded Corners 11">
              <a:extLst>
                <a:ext uri="{FF2B5EF4-FFF2-40B4-BE49-F238E27FC236}">
                  <a16:creationId xmlns:a16="http://schemas.microsoft.com/office/drawing/2014/main" id="{E7C9DCD2-9A1E-4E49-8B5B-90B99CE28A47}"/>
                </a:ext>
              </a:extLst>
            </p:cNvPr>
            <p:cNvSpPr/>
            <p:nvPr/>
          </p:nvSpPr>
          <p:spPr bwMode="auto">
            <a:xfrm>
              <a:off x="1027584" y="5350165"/>
              <a:ext cx="7267678" cy="951500"/>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3" name="Rectangle: Rounded Corners 12">
              <a:extLst>
                <a:ext uri="{FF2B5EF4-FFF2-40B4-BE49-F238E27FC236}">
                  <a16:creationId xmlns:a16="http://schemas.microsoft.com/office/drawing/2014/main" id="{A71805B0-7E0E-4FB8-8F23-FC3B5303423B}"/>
                </a:ext>
              </a:extLst>
            </p:cNvPr>
            <p:cNvSpPr/>
            <p:nvPr/>
          </p:nvSpPr>
          <p:spPr bwMode="auto">
            <a:xfrm>
              <a:off x="1056829" y="4308789"/>
              <a:ext cx="7225497" cy="924284"/>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5" name="Rectangle: Rounded Corners 14">
              <a:extLst>
                <a:ext uri="{FF2B5EF4-FFF2-40B4-BE49-F238E27FC236}">
                  <a16:creationId xmlns:a16="http://schemas.microsoft.com/office/drawing/2014/main" id="{4B748CFC-AD94-40C0-BF0B-0996A2FB47BA}"/>
                </a:ext>
              </a:extLst>
            </p:cNvPr>
            <p:cNvSpPr/>
            <p:nvPr/>
          </p:nvSpPr>
          <p:spPr bwMode="auto">
            <a:xfrm>
              <a:off x="1056829" y="2211141"/>
              <a:ext cx="7225497" cy="924284"/>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rgbClr val="041C48"/>
                </a:solidFill>
                <a:effectLst/>
                <a:latin typeface="Arial" charset="0"/>
                <a:cs typeface="Arial" charset="0"/>
              </a:endParaRPr>
            </a:p>
          </p:txBody>
        </p:sp>
        <p:sp>
          <p:nvSpPr>
            <p:cNvPr id="16" name="Oval 15">
              <a:extLst>
                <a:ext uri="{FF2B5EF4-FFF2-40B4-BE49-F238E27FC236}">
                  <a16:creationId xmlns:a16="http://schemas.microsoft.com/office/drawing/2014/main" id="{4F32569B-FA02-4E3E-85AF-CEB1E60A5BAB}"/>
                </a:ext>
              </a:extLst>
            </p:cNvPr>
            <p:cNvSpPr/>
            <p:nvPr/>
          </p:nvSpPr>
          <p:spPr bwMode="auto">
            <a:xfrm>
              <a:off x="685800" y="5360811"/>
              <a:ext cx="1011420" cy="920389"/>
            </a:xfrm>
            <a:prstGeom prst="ellipse">
              <a:avLst/>
            </a:prstGeom>
            <a:solidFill>
              <a:srgbClr val="FFFFFF"/>
            </a:solidFill>
            <a:ln w="9525" cap="flat" cmpd="sng" algn="ctr">
              <a:solidFill>
                <a:srgbClr val="041C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7" name="Oval 16">
              <a:extLst>
                <a:ext uri="{FF2B5EF4-FFF2-40B4-BE49-F238E27FC236}">
                  <a16:creationId xmlns:a16="http://schemas.microsoft.com/office/drawing/2014/main" id="{DA804532-F3D9-4483-B435-45DF3804FB8A}"/>
                </a:ext>
              </a:extLst>
            </p:cNvPr>
            <p:cNvSpPr/>
            <p:nvPr/>
          </p:nvSpPr>
          <p:spPr bwMode="auto">
            <a:xfrm>
              <a:off x="685800" y="4326439"/>
              <a:ext cx="1011420" cy="920389"/>
            </a:xfrm>
            <a:prstGeom prst="ellipse">
              <a:avLst/>
            </a:prstGeom>
            <a:solidFill>
              <a:srgbClr val="FFFFFF"/>
            </a:solidFill>
            <a:ln w="9525" cap="flat" cmpd="sng" algn="ctr">
              <a:solidFill>
                <a:srgbClr val="041C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8" name="Oval 17">
              <a:extLst>
                <a:ext uri="{FF2B5EF4-FFF2-40B4-BE49-F238E27FC236}">
                  <a16:creationId xmlns:a16="http://schemas.microsoft.com/office/drawing/2014/main" id="{2DA83359-4D77-4673-8B33-971F34171918}"/>
                </a:ext>
              </a:extLst>
            </p:cNvPr>
            <p:cNvSpPr/>
            <p:nvPr/>
          </p:nvSpPr>
          <p:spPr bwMode="auto">
            <a:xfrm>
              <a:off x="685800" y="2219879"/>
              <a:ext cx="1011420" cy="920389"/>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9" name="Oval 18">
              <a:extLst>
                <a:ext uri="{FF2B5EF4-FFF2-40B4-BE49-F238E27FC236}">
                  <a16:creationId xmlns:a16="http://schemas.microsoft.com/office/drawing/2014/main" id="{9CE59BF5-A68E-4C01-9857-D47F76843F52}"/>
                </a:ext>
              </a:extLst>
            </p:cNvPr>
            <p:cNvSpPr/>
            <p:nvPr/>
          </p:nvSpPr>
          <p:spPr bwMode="auto">
            <a:xfrm>
              <a:off x="678894" y="3248160"/>
              <a:ext cx="1011420" cy="920389"/>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0" name="TextBox 19">
              <a:extLst>
                <a:ext uri="{FF2B5EF4-FFF2-40B4-BE49-F238E27FC236}">
                  <a16:creationId xmlns:a16="http://schemas.microsoft.com/office/drawing/2014/main" id="{B163382E-9ACD-40C2-9948-3EBFB90F864A}"/>
                </a:ext>
              </a:extLst>
            </p:cNvPr>
            <p:cNvSpPr txBox="1"/>
            <p:nvPr/>
          </p:nvSpPr>
          <p:spPr>
            <a:xfrm>
              <a:off x="1745730" y="2175870"/>
              <a:ext cx="6292929" cy="1015663"/>
            </a:xfrm>
            <a:prstGeom prst="rect">
              <a:avLst/>
            </a:prstGeom>
            <a:noFill/>
          </p:spPr>
          <p:txBody>
            <a:bodyPr wrap="square" rtlCol="0">
              <a:spAutoFit/>
            </a:bodyPr>
            <a:lstStyle/>
            <a:p>
              <a:r>
                <a:rPr lang="en-US" sz="1500" dirty="0">
                  <a:latin typeface="Segoe UI" panose="020B0502040204020203" pitchFamily="34" charset="0"/>
                  <a:cs typeface="Segoe UI" panose="020B0502040204020203" pitchFamily="34" charset="0"/>
                </a:rPr>
                <a:t>The National Association of Insurance Commissioners indicates the average renters insurance policy costs between </a:t>
              </a:r>
              <a:r>
                <a:rPr lang="en-US" sz="1500" b="1" dirty="0">
                  <a:latin typeface="Segoe UI" panose="020B0502040204020203" pitchFamily="34" charset="0"/>
                  <a:cs typeface="Segoe UI" panose="020B0502040204020203" pitchFamily="34" charset="0"/>
                </a:rPr>
                <a:t>$15 to $30 per month</a:t>
              </a:r>
              <a:r>
                <a:rPr lang="en-US" sz="1500" dirty="0">
                  <a:latin typeface="Segoe UI" panose="020B0502040204020203" pitchFamily="34" charset="0"/>
                  <a:cs typeface="Segoe UI" panose="020B0502040204020203" pitchFamily="34" charset="0"/>
                </a:rPr>
                <a:t>. *</a:t>
              </a:r>
              <a:r>
                <a:rPr lang="en-US" sz="1500" i="1" dirty="0">
                  <a:latin typeface="Segoe UI" panose="020B0502040204020203" pitchFamily="34" charset="0"/>
                  <a:cs typeface="Segoe UI" panose="020B0502040204020203" pitchFamily="34" charset="0"/>
                </a:rPr>
                <a:t>Cost may vary depending on your location, choice of deductible, and coverage amounts</a:t>
              </a:r>
            </a:p>
          </p:txBody>
        </p:sp>
        <p:sp>
          <p:nvSpPr>
            <p:cNvPr id="21" name="TextBox 20">
              <a:extLst>
                <a:ext uri="{FF2B5EF4-FFF2-40B4-BE49-F238E27FC236}">
                  <a16:creationId xmlns:a16="http://schemas.microsoft.com/office/drawing/2014/main" id="{96395E5C-FA8D-4EAA-9C23-34945E1CC2DB}"/>
                </a:ext>
              </a:extLst>
            </p:cNvPr>
            <p:cNvSpPr txBox="1"/>
            <p:nvPr/>
          </p:nvSpPr>
          <p:spPr>
            <a:xfrm>
              <a:off x="1682706" y="3214335"/>
              <a:ext cx="6612556" cy="1015663"/>
            </a:xfrm>
            <a:prstGeom prst="rect">
              <a:avLst/>
            </a:prstGeom>
            <a:noFill/>
          </p:spPr>
          <p:txBody>
            <a:bodyPr wrap="square" rtlCol="0">
              <a:spAutoFit/>
            </a:bodyPr>
            <a:lstStyle/>
            <a:p>
              <a:r>
                <a:rPr lang="en-US" sz="1500" b="1" dirty="0">
                  <a:latin typeface="Segoe UI" panose="020B0502040204020203" pitchFamily="34" charset="0"/>
                  <a:cs typeface="Segoe UI" panose="020B0502040204020203" pitchFamily="34" charset="0"/>
                </a:rPr>
                <a:t>Make sure you know what your policy covers. </a:t>
              </a:r>
              <a:r>
                <a:rPr lang="en-US" sz="1500" dirty="0">
                  <a:latin typeface="Segoe UI" panose="020B0502040204020203" pitchFamily="34" charset="0"/>
                  <a:cs typeface="Segoe UI" panose="020B0502040204020203" pitchFamily="34" charset="0"/>
                </a:rPr>
                <a:t>Insurance terms and conditions vary by provider. Be sure to read your insurance policy carefully to understand what may or may not be covered. For example, a liability policy may not cover structural damage from personally owned appliances</a:t>
              </a:r>
            </a:p>
          </p:txBody>
        </p:sp>
        <p:sp>
          <p:nvSpPr>
            <p:cNvPr id="22" name="TextBox 21">
              <a:extLst>
                <a:ext uri="{FF2B5EF4-FFF2-40B4-BE49-F238E27FC236}">
                  <a16:creationId xmlns:a16="http://schemas.microsoft.com/office/drawing/2014/main" id="{E7DF6346-E20A-4FB3-8D4A-4A8C5C6A0D57}"/>
                </a:ext>
              </a:extLst>
            </p:cNvPr>
            <p:cNvSpPr txBox="1"/>
            <p:nvPr/>
          </p:nvSpPr>
          <p:spPr>
            <a:xfrm>
              <a:off x="1752600" y="5328606"/>
              <a:ext cx="6477000" cy="1015663"/>
            </a:xfrm>
            <a:prstGeom prst="rect">
              <a:avLst/>
            </a:prstGeom>
            <a:noFill/>
          </p:spPr>
          <p:txBody>
            <a:bodyPr wrap="square" rtlCol="0">
              <a:spAutoFit/>
            </a:bodyPr>
            <a:lstStyle/>
            <a:p>
              <a:r>
                <a:rPr lang="en-US" sz="1500" b="1" dirty="0">
                  <a:latin typeface="Segoe UI" panose="020B0502040204020203" pitchFamily="34" charset="0"/>
                  <a:cs typeface="Segoe UI" panose="020B0502040204020203" pitchFamily="34" charset="0"/>
                </a:rPr>
                <a:t>Don’t Waive the Liability Coverage! </a:t>
              </a:r>
              <a:r>
                <a:rPr lang="en-US" sz="1500" dirty="0">
                  <a:latin typeface="Segoe UI" panose="020B0502040204020203" pitchFamily="34" charset="0"/>
                  <a:cs typeface="Segoe UI" panose="020B0502040204020203" pitchFamily="34" charset="0"/>
                </a:rPr>
                <a:t>Your insurer will help cover the costs if you’re held responsible for injuring another person or damaging another person’s property, including your rental property. The typical renters insurance policy offers $100,000 in liability coverage</a:t>
              </a:r>
            </a:p>
          </p:txBody>
        </p:sp>
        <p:sp>
          <p:nvSpPr>
            <p:cNvPr id="23" name="TextBox 22">
              <a:extLst>
                <a:ext uri="{FF2B5EF4-FFF2-40B4-BE49-F238E27FC236}">
                  <a16:creationId xmlns:a16="http://schemas.microsoft.com/office/drawing/2014/main" id="{E37AED52-E5C2-474C-B58F-480606371F3C}"/>
                </a:ext>
              </a:extLst>
            </p:cNvPr>
            <p:cNvSpPr txBox="1"/>
            <p:nvPr/>
          </p:nvSpPr>
          <p:spPr>
            <a:xfrm>
              <a:off x="1752600" y="4370238"/>
              <a:ext cx="6468654" cy="784830"/>
            </a:xfrm>
            <a:prstGeom prst="rect">
              <a:avLst/>
            </a:prstGeom>
            <a:noFill/>
          </p:spPr>
          <p:txBody>
            <a:bodyPr wrap="square" rtlCol="0">
              <a:spAutoFit/>
            </a:bodyPr>
            <a:lstStyle/>
            <a:p>
              <a:r>
                <a:rPr lang="en-US" sz="1500" dirty="0">
                  <a:latin typeface="Segoe UI" panose="020B0502040204020203" pitchFamily="34" charset="0"/>
                  <a:cs typeface="Segoe UI" panose="020B0502040204020203" pitchFamily="34" charset="0"/>
                </a:rPr>
                <a:t>Renters insurance is widely accessible and may be available through your car insurance company. Make sure to ask about any discounts and bundling options</a:t>
              </a:r>
            </a:p>
          </p:txBody>
        </p:sp>
        <p:pic>
          <p:nvPicPr>
            <p:cNvPr id="24" name="Graphic 23" descr="Dollar">
              <a:extLst>
                <a:ext uri="{FF2B5EF4-FFF2-40B4-BE49-F238E27FC236}">
                  <a16:creationId xmlns:a16="http://schemas.microsoft.com/office/drawing/2014/main" id="{537CEE9E-EF44-4740-B037-177E4F6DB8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34310" y="2228045"/>
              <a:ext cx="914400" cy="924284"/>
            </a:xfrm>
            <a:prstGeom prst="rect">
              <a:avLst/>
            </a:prstGeom>
          </p:spPr>
        </p:pic>
        <p:pic>
          <p:nvPicPr>
            <p:cNvPr id="25" name="Graphic 24" descr="Person with idea">
              <a:extLst>
                <a:ext uri="{FF2B5EF4-FFF2-40B4-BE49-F238E27FC236}">
                  <a16:creationId xmlns:a16="http://schemas.microsoft.com/office/drawing/2014/main" id="{627F90DA-9D72-4988-A22D-8934D9CEAA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68276" y="3271665"/>
              <a:ext cx="825049" cy="825049"/>
            </a:xfrm>
            <a:prstGeom prst="rect">
              <a:avLst/>
            </a:prstGeom>
          </p:spPr>
        </p:pic>
        <p:pic>
          <p:nvPicPr>
            <p:cNvPr id="26" name="Graphic 25" descr="Car">
              <a:extLst>
                <a:ext uri="{FF2B5EF4-FFF2-40B4-BE49-F238E27FC236}">
                  <a16:creationId xmlns:a16="http://schemas.microsoft.com/office/drawing/2014/main" id="{6F81254F-45F7-43F6-B088-0A5F613DBE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1918" y="4350078"/>
              <a:ext cx="914400" cy="914400"/>
            </a:xfrm>
            <a:prstGeom prst="rect">
              <a:avLst/>
            </a:prstGeom>
          </p:spPr>
        </p:pic>
        <p:pic>
          <p:nvPicPr>
            <p:cNvPr id="27" name="Graphic 26" descr="Exclamation mark">
              <a:extLst>
                <a:ext uri="{FF2B5EF4-FFF2-40B4-BE49-F238E27FC236}">
                  <a16:creationId xmlns:a16="http://schemas.microsoft.com/office/drawing/2014/main" id="{D4BFB657-59DF-443A-AEC9-7BFBA172317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41918" y="5387265"/>
              <a:ext cx="914400" cy="914400"/>
            </a:xfrm>
            <a:prstGeom prst="rect">
              <a:avLst/>
            </a:prstGeom>
          </p:spPr>
        </p:pic>
      </p:grpSp>
      <p:sp>
        <p:nvSpPr>
          <p:cNvPr id="31" name="Date Placeholder 8">
            <a:extLst>
              <a:ext uri="{FF2B5EF4-FFF2-40B4-BE49-F238E27FC236}">
                <a16:creationId xmlns:a16="http://schemas.microsoft.com/office/drawing/2014/main" id="{C40971CE-D372-469E-A429-9D3067AB39FE}"/>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33" name="Slide Number Placeholder 10">
            <a:extLst>
              <a:ext uri="{FF2B5EF4-FFF2-40B4-BE49-F238E27FC236}">
                <a16:creationId xmlns:a16="http://schemas.microsoft.com/office/drawing/2014/main" id="{77BC4EA2-7954-4960-B361-AF8CF81552E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12</a:t>
            </a:fld>
            <a:endParaRPr lang="en-US" dirty="0"/>
          </a:p>
        </p:txBody>
      </p:sp>
    </p:spTree>
    <p:extLst>
      <p:ext uri="{BB962C8B-B14F-4D97-AF65-F5344CB8AC3E}">
        <p14:creationId xmlns:p14="http://schemas.microsoft.com/office/powerpoint/2010/main" val="210141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Maintaining Your Home</a:t>
            </a:r>
          </a:p>
        </p:txBody>
      </p:sp>
      <p:sp>
        <p:nvSpPr>
          <p:cNvPr id="21" name="TextBox 20">
            <a:extLst>
              <a:ext uri="{FF2B5EF4-FFF2-40B4-BE49-F238E27FC236}">
                <a16:creationId xmlns:a16="http://schemas.microsoft.com/office/drawing/2014/main" id="{7EDA0C7A-9A62-47D6-9DBC-28342CA069A1}"/>
              </a:ext>
            </a:extLst>
          </p:cNvPr>
          <p:cNvSpPr txBox="1"/>
          <p:nvPr/>
        </p:nvSpPr>
        <p:spPr>
          <a:xfrm>
            <a:off x="613505" y="1596193"/>
            <a:ext cx="7772400" cy="584775"/>
          </a:xfrm>
          <a:prstGeom prst="rect">
            <a:avLst/>
          </a:prstGeom>
          <a:noFill/>
        </p:spPr>
        <p:txBody>
          <a:bodyPr wrap="square" rtlCol="0">
            <a:spAutoFit/>
          </a:bodyPr>
          <a:lstStyle/>
          <a:p>
            <a:r>
              <a:rPr lang="en-US" sz="1600" i="1" dirty="0">
                <a:latin typeface="Segoe UI" panose="020B0502040204020203" pitchFamily="34" charset="0"/>
                <a:cs typeface="Segoe UI" panose="020B0502040204020203" pitchFamily="34" charset="0"/>
              </a:rPr>
              <a:t>Please be aware of local guidance and report maintenance issues immediately to your PPV Partner</a:t>
            </a:r>
          </a:p>
        </p:txBody>
      </p:sp>
      <p:grpSp>
        <p:nvGrpSpPr>
          <p:cNvPr id="5" name="Group 4">
            <a:extLst>
              <a:ext uri="{FF2B5EF4-FFF2-40B4-BE49-F238E27FC236}">
                <a16:creationId xmlns:a16="http://schemas.microsoft.com/office/drawing/2014/main" id="{0A2EC9C6-E034-410A-B75C-279C3F3B9CA1}"/>
              </a:ext>
            </a:extLst>
          </p:cNvPr>
          <p:cNvGrpSpPr/>
          <p:nvPr/>
        </p:nvGrpSpPr>
        <p:grpSpPr>
          <a:xfrm>
            <a:off x="474477" y="3739721"/>
            <a:ext cx="7976103" cy="1110797"/>
            <a:chOff x="474477" y="3916921"/>
            <a:chExt cx="7976103" cy="1011431"/>
          </a:xfrm>
        </p:grpSpPr>
        <p:sp>
          <p:nvSpPr>
            <p:cNvPr id="20" name="Rectangle: Rounded Corners 19">
              <a:extLst>
                <a:ext uri="{FF2B5EF4-FFF2-40B4-BE49-F238E27FC236}">
                  <a16:creationId xmlns:a16="http://schemas.microsoft.com/office/drawing/2014/main" id="{AB4F56C7-546C-4508-8AA9-CDE3F74ADEA9}"/>
                </a:ext>
              </a:extLst>
            </p:cNvPr>
            <p:cNvSpPr/>
            <p:nvPr/>
          </p:nvSpPr>
          <p:spPr bwMode="auto">
            <a:xfrm>
              <a:off x="830011" y="3916921"/>
              <a:ext cx="7620569" cy="1011431"/>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2" name="Oval 21">
              <a:extLst>
                <a:ext uri="{FF2B5EF4-FFF2-40B4-BE49-F238E27FC236}">
                  <a16:creationId xmlns:a16="http://schemas.microsoft.com/office/drawing/2014/main" id="{20E2E907-BA1E-4887-B544-7FAAD4CBBD3C}"/>
                </a:ext>
              </a:extLst>
            </p:cNvPr>
            <p:cNvSpPr/>
            <p:nvPr/>
          </p:nvSpPr>
          <p:spPr bwMode="auto">
            <a:xfrm>
              <a:off x="474477" y="3916921"/>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3" name="TextBox 22">
              <a:extLst>
                <a:ext uri="{FF2B5EF4-FFF2-40B4-BE49-F238E27FC236}">
                  <a16:creationId xmlns:a16="http://schemas.microsoft.com/office/drawing/2014/main" id="{5EB2F5D1-43AB-4ACA-BAB9-1ACCDB8C2A42}"/>
                </a:ext>
              </a:extLst>
            </p:cNvPr>
            <p:cNvSpPr txBox="1"/>
            <p:nvPr/>
          </p:nvSpPr>
          <p:spPr>
            <a:xfrm>
              <a:off x="1666933" y="3931919"/>
              <a:ext cx="5473014" cy="98085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Check your toilets and faucets for leaks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Use exhaust fans in bathrooms and laundry rooms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Report leaks and maintenance issues immediately</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Check drains and keep them clear</a:t>
              </a:r>
            </a:p>
          </p:txBody>
        </p:sp>
        <p:pic>
          <p:nvPicPr>
            <p:cNvPr id="24" name="Graphic 23" descr="Shower">
              <a:extLst>
                <a:ext uri="{FF2B5EF4-FFF2-40B4-BE49-F238E27FC236}">
                  <a16:creationId xmlns:a16="http://schemas.microsoft.com/office/drawing/2014/main" id="{1C846572-8983-4B19-9CEC-5F642B41CD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55513" y="4006926"/>
              <a:ext cx="830384" cy="830384"/>
            </a:xfrm>
            <a:prstGeom prst="rect">
              <a:avLst/>
            </a:prstGeom>
          </p:spPr>
        </p:pic>
      </p:grpSp>
      <p:grpSp>
        <p:nvGrpSpPr>
          <p:cNvPr id="3" name="Group 2">
            <a:extLst>
              <a:ext uri="{FF2B5EF4-FFF2-40B4-BE49-F238E27FC236}">
                <a16:creationId xmlns:a16="http://schemas.microsoft.com/office/drawing/2014/main" id="{CCF84253-6C6B-49AA-BA48-B4569C3603FA}"/>
              </a:ext>
            </a:extLst>
          </p:cNvPr>
          <p:cNvGrpSpPr/>
          <p:nvPr/>
        </p:nvGrpSpPr>
        <p:grpSpPr>
          <a:xfrm>
            <a:off x="474477" y="2411034"/>
            <a:ext cx="7976103" cy="1011431"/>
            <a:chOff x="474477" y="2485682"/>
            <a:chExt cx="7976103" cy="1011431"/>
          </a:xfrm>
        </p:grpSpPr>
        <p:sp>
          <p:nvSpPr>
            <p:cNvPr id="25" name="Rectangle: Rounded Corners 24">
              <a:extLst>
                <a:ext uri="{FF2B5EF4-FFF2-40B4-BE49-F238E27FC236}">
                  <a16:creationId xmlns:a16="http://schemas.microsoft.com/office/drawing/2014/main" id="{AD852B20-8229-4CE7-9AF1-4C43496DBEDB}"/>
                </a:ext>
              </a:extLst>
            </p:cNvPr>
            <p:cNvSpPr/>
            <p:nvPr/>
          </p:nvSpPr>
          <p:spPr bwMode="auto">
            <a:xfrm>
              <a:off x="830011" y="2485682"/>
              <a:ext cx="7620569" cy="1011431"/>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6" name="Oval 25">
              <a:extLst>
                <a:ext uri="{FF2B5EF4-FFF2-40B4-BE49-F238E27FC236}">
                  <a16:creationId xmlns:a16="http://schemas.microsoft.com/office/drawing/2014/main" id="{53BE51B7-9223-4C3C-AB84-3F5C8A786C40}"/>
                </a:ext>
              </a:extLst>
            </p:cNvPr>
            <p:cNvSpPr/>
            <p:nvPr/>
          </p:nvSpPr>
          <p:spPr bwMode="auto">
            <a:xfrm>
              <a:off x="474477" y="2485682"/>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44" name="Graphic 43" descr="Bug spray">
              <a:extLst>
                <a:ext uri="{FF2B5EF4-FFF2-40B4-BE49-F238E27FC236}">
                  <a16:creationId xmlns:a16="http://schemas.microsoft.com/office/drawing/2014/main" id="{7DBB04D0-AE00-4E76-87D1-C10FA19CAF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42870" y="2599132"/>
              <a:ext cx="783493" cy="783493"/>
            </a:xfrm>
            <a:prstGeom prst="rect">
              <a:avLst/>
            </a:prstGeom>
          </p:spPr>
        </p:pic>
        <p:sp>
          <p:nvSpPr>
            <p:cNvPr id="45" name="TextBox 44">
              <a:extLst>
                <a:ext uri="{FF2B5EF4-FFF2-40B4-BE49-F238E27FC236}">
                  <a16:creationId xmlns:a16="http://schemas.microsoft.com/office/drawing/2014/main" id="{30D8843F-7BF9-43EF-A555-14DEF1B4CEA0}"/>
                </a:ext>
              </a:extLst>
            </p:cNvPr>
            <p:cNvSpPr txBox="1"/>
            <p:nvPr/>
          </p:nvSpPr>
          <p:spPr>
            <a:xfrm>
              <a:off x="1671193" y="2577866"/>
              <a:ext cx="602896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Promptly clean kitchen counters and dispose of food debris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Keep food in air-tight containers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Clear outside doorways and windows of leaves and dirt</a:t>
              </a:r>
              <a:endParaRPr lang="en-US" sz="1600" dirty="0">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96CBB24E-72A6-4001-8BE8-1B913F2EAD19}"/>
              </a:ext>
            </a:extLst>
          </p:cNvPr>
          <p:cNvGrpSpPr/>
          <p:nvPr/>
        </p:nvGrpSpPr>
        <p:grpSpPr>
          <a:xfrm>
            <a:off x="474477" y="5179649"/>
            <a:ext cx="8331637" cy="1110596"/>
            <a:chOff x="474477" y="5304243"/>
            <a:chExt cx="8331637" cy="1011431"/>
          </a:xfrm>
        </p:grpSpPr>
        <p:sp>
          <p:nvSpPr>
            <p:cNvPr id="46" name="Rectangle: Rounded Corners 45">
              <a:extLst>
                <a:ext uri="{FF2B5EF4-FFF2-40B4-BE49-F238E27FC236}">
                  <a16:creationId xmlns:a16="http://schemas.microsoft.com/office/drawing/2014/main" id="{F74DE4B1-72A6-40AE-A4A5-40710DC6C3B3}"/>
                </a:ext>
              </a:extLst>
            </p:cNvPr>
            <p:cNvSpPr/>
            <p:nvPr/>
          </p:nvSpPr>
          <p:spPr bwMode="auto">
            <a:xfrm>
              <a:off x="830011" y="5304243"/>
              <a:ext cx="7620569" cy="1011431"/>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7" name="Oval 46">
              <a:extLst>
                <a:ext uri="{FF2B5EF4-FFF2-40B4-BE49-F238E27FC236}">
                  <a16:creationId xmlns:a16="http://schemas.microsoft.com/office/drawing/2014/main" id="{4CAB7FD8-0A22-4881-8C69-8B142828D6E3}"/>
                </a:ext>
              </a:extLst>
            </p:cNvPr>
            <p:cNvSpPr/>
            <p:nvPr/>
          </p:nvSpPr>
          <p:spPr bwMode="auto">
            <a:xfrm>
              <a:off x="474477" y="5304243"/>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8" name="TextBox 47">
              <a:extLst>
                <a:ext uri="{FF2B5EF4-FFF2-40B4-BE49-F238E27FC236}">
                  <a16:creationId xmlns:a16="http://schemas.microsoft.com/office/drawing/2014/main" id="{74F8C4E7-0E48-41BE-B3A9-6F50D795F0EB}"/>
                </a:ext>
              </a:extLst>
            </p:cNvPr>
            <p:cNvSpPr txBox="1"/>
            <p:nvPr/>
          </p:nvSpPr>
          <p:spPr>
            <a:xfrm>
              <a:off x="1666933" y="5329452"/>
              <a:ext cx="7139181" cy="98103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Check your filters per directions by your PPV Partner</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Clean and monitor major appliances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Check and change batteries  for smoke/CO detectors per directions by your PPV Partner</a:t>
              </a:r>
            </a:p>
          </p:txBody>
        </p:sp>
        <p:pic>
          <p:nvPicPr>
            <p:cNvPr id="49" name="Graphic 48" descr="Network diagram">
              <a:extLst>
                <a:ext uri="{FF2B5EF4-FFF2-40B4-BE49-F238E27FC236}">
                  <a16:creationId xmlns:a16="http://schemas.microsoft.com/office/drawing/2014/main" id="{5AB3EA11-BE82-4CDF-8BED-7D8C2CAC4A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13505" y="5378521"/>
              <a:ext cx="914400" cy="914400"/>
            </a:xfrm>
            <a:prstGeom prst="rect">
              <a:avLst/>
            </a:prstGeom>
          </p:spPr>
        </p:pic>
      </p:grpSp>
      <p:sp>
        <p:nvSpPr>
          <p:cNvPr id="27" name="Date Placeholder 8">
            <a:extLst>
              <a:ext uri="{FF2B5EF4-FFF2-40B4-BE49-F238E27FC236}">
                <a16:creationId xmlns:a16="http://schemas.microsoft.com/office/drawing/2014/main" id="{B5FA966B-6DF7-405A-A273-D1C9EA4C6EC3}"/>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29" name="Slide Number Placeholder 10">
            <a:extLst>
              <a:ext uri="{FF2B5EF4-FFF2-40B4-BE49-F238E27FC236}">
                <a16:creationId xmlns:a16="http://schemas.microsoft.com/office/drawing/2014/main" id="{52A481A9-C269-4429-8D81-64EAEA401D4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13</a:t>
            </a:fld>
            <a:endParaRPr lang="en-US" dirty="0"/>
          </a:p>
        </p:txBody>
      </p:sp>
    </p:spTree>
    <p:extLst>
      <p:ext uri="{BB962C8B-B14F-4D97-AF65-F5344CB8AC3E}">
        <p14:creationId xmlns:p14="http://schemas.microsoft.com/office/powerpoint/2010/main" val="326974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37794" y="702183"/>
            <a:ext cx="7886700" cy="687514"/>
          </a:xfrm>
          <a:prstGeom prst="rect">
            <a:avLst/>
          </a:prstGeom>
        </p:spPr>
        <p:txBody>
          <a:bodyPr/>
          <a:lstStyle/>
          <a:p>
            <a:r>
              <a:rPr lang="en-US" dirty="0"/>
              <a:t>Window Safety Tips</a:t>
            </a:r>
          </a:p>
        </p:txBody>
      </p:sp>
      <p:sp>
        <p:nvSpPr>
          <p:cNvPr id="37" name="TextBox 36">
            <a:extLst>
              <a:ext uri="{FF2B5EF4-FFF2-40B4-BE49-F238E27FC236}">
                <a16:creationId xmlns:a16="http://schemas.microsoft.com/office/drawing/2014/main" id="{902124BC-02EB-4A35-A1E9-903E92EB50C8}"/>
              </a:ext>
            </a:extLst>
          </p:cNvPr>
          <p:cNvSpPr txBox="1"/>
          <p:nvPr/>
        </p:nvSpPr>
        <p:spPr>
          <a:xfrm>
            <a:off x="751691" y="1534098"/>
            <a:ext cx="7632849" cy="584775"/>
          </a:xfrm>
          <a:prstGeom prst="rect">
            <a:avLst/>
          </a:prstGeom>
          <a:solidFill>
            <a:srgbClr val="0A2240"/>
          </a:solidFill>
        </p:spPr>
        <p:txBody>
          <a:bodyPr wrap="square" rtlCol="0">
            <a:spAutoFit/>
          </a:bodyPr>
          <a:lstStyle/>
          <a:p>
            <a:pPr marL="100330" marR="0" algn="ctr">
              <a:spcBef>
                <a:spcPts val="300"/>
              </a:spcBef>
              <a:spcAft>
                <a:spcPts val="300"/>
              </a:spcAft>
            </a:pPr>
            <a:r>
              <a:rPr lang="en-US" sz="1600" i="1" kern="0" dirty="0">
                <a:solidFill>
                  <a:schemeClr val="bg1"/>
                </a:solidFill>
                <a:latin typeface="Segoe UI" panose="020B0502040204020203" pitchFamily="34" charset="0"/>
                <a:ea typeface="Arial" panose="020B0604020202020204" pitchFamily="34" charset="0"/>
                <a:cs typeface="Segoe UI" panose="020B0502040204020203" pitchFamily="34" charset="0"/>
              </a:rPr>
              <a:t>Windows are among the top </a:t>
            </a:r>
            <a:r>
              <a:rPr lang="en-US" sz="1600" b="1" i="1" kern="0" dirty="0">
                <a:solidFill>
                  <a:schemeClr val="bg1"/>
                </a:solidFill>
                <a:latin typeface="Segoe UI" panose="020B0502040204020203" pitchFamily="34" charset="0"/>
                <a:ea typeface="Arial" panose="020B0604020202020204" pitchFamily="34" charset="0"/>
                <a:cs typeface="Segoe UI" panose="020B0502040204020203" pitchFamily="34" charset="0"/>
              </a:rPr>
              <a:t>5 hidden hazards in the home. </a:t>
            </a:r>
            <a:r>
              <a:rPr lang="en-US" sz="1600" i="1" kern="0" dirty="0">
                <a:solidFill>
                  <a:schemeClr val="bg1"/>
                </a:solidFill>
                <a:latin typeface="Segoe UI" panose="020B0502040204020203" pitchFamily="34" charset="0"/>
                <a:ea typeface="Arial" panose="020B0604020202020204" pitchFamily="34" charset="0"/>
                <a:cs typeface="Segoe UI" panose="020B0502040204020203" pitchFamily="34" charset="0"/>
              </a:rPr>
              <a:t>Before opening a window, know the </a:t>
            </a:r>
            <a:r>
              <a:rPr lang="en-US" sz="1600" b="1" i="1" kern="0" dirty="0">
                <a:solidFill>
                  <a:schemeClr val="bg1"/>
                </a:solidFill>
                <a:latin typeface="Segoe UI" panose="020B0502040204020203" pitchFamily="34" charset="0"/>
                <a:ea typeface="Arial" panose="020B0604020202020204" pitchFamily="34" charset="0"/>
                <a:cs typeface="Segoe UI" panose="020B0502040204020203" pitchFamily="34" charset="0"/>
              </a:rPr>
              <a:t>risks they pose to children</a:t>
            </a:r>
            <a:endParaRPr lang="en-US" sz="1600" b="1" kern="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FDA7D24F-8B44-4D68-BB5A-4074DE7B1FC2}"/>
              </a:ext>
            </a:extLst>
          </p:cNvPr>
          <p:cNvSpPr txBox="1"/>
          <p:nvPr/>
        </p:nvSpPr>
        <p:spPr>
          <a:xfrm>
            <a:off x="619506" y="2439611"/>
            <a:ext cx="4098798" cy="3731791"/>
          </a:xfrm>
          <a:prstGeom prst="rect">
            <a:avLst/>
          </a:prstGeom>
          <a:noFill/>
        </p:spPr>
        <p:txBody>
          <a:bodyPr wrap="square" rtlCol="0">
            <a:spAutoFit/>
          </a:bodyPr>
          <a:lstStyle/>
          <a:p>
            <a:pPr>
              <a:spcAft>
                <a:spcPts val="300"/>
              </a:spcAft>
            </a:pPr>
            <a:r>
              <a:rPr lang="en-US" sz="1600" b="1" dirty="0">
                <a:latin typeface="Segoe UI" panose="020B0502040204020203" pitchFamily="34" charset="0"/>
                <a:cs typeface="Segoe UI" panose="020B0502040204020203" pitchFamily="34" charset="0"/>
              </a:rPr>
              <a:t>Window Safety Tips</a:t>
            </a:r>
          </a:p>
          <a:p>
            <a:pPr marL="342900" indent="-342900">
              <a:buFont typeface="Arial" panose="020B0604020202020204" pitchFamily="34" charset="0"/>
              <a:buChar char="•"/>
            </a:pPr>
            <a:r>
              <a:rPr lang="en-US" sz="1600" dirty="0">
                <a:latin typeface="Segoe UI" panose="020B0502040204020203" pitchFamily="34" charset="0"/>
                <a:cs typeface="Segoe UI" panose="020B0502040204020203" pitchFamily="34" charset="0"/>
              </a:rPr>
              <a:t>All windows above the first floor should have a </a:t>
            </a:r>
            <a:r>
              <a:rPr lang="en-US" sz="1600" i="1" dirty="0">
                <a:latin typeface="Segoe UI" panose="020B0502040204020203" pitchFamily="34" charset="0"/>
                <a:cs typeface="Segoe UI" panose="020B0502040204020203" pitchFamily="34" charset="0"/>
              </a:rPr>
              <a:t>Child Fall Hazard </a:t>
            </a:r>
            <a:r>
              <a:rPr lang="en-US" sz="1600" dirty="0">
                <a:latin typeface="Segoe UI" panose="020B0502040204020203" pitchFamily="34" charset="0"/>
                <a:cs typeface="Segoe UI" panose="020B0502040204020203" pitchFamily="34" charset="0"/>
              </a:rPr>
              <a:t>warning sticker</a:t>
            </a:r>
          </a:p>
          <a:p>
            <a:pPr marL="342900" indent="-342900">
              <a:buFont typeface="Arial" panose="020B0604020202020204" pitchFamily="34" charset="0"/>
              <a:buChar char="•"/>
            </a:pPr>
            <a:r>
              <a:rPr lang="en-US" sz="1600" dirty="0">
                <a:latin typeface="Segoe UI" panose="020B0502040204020203" pitchFamily="34" charset="0"/>
                <a:cs typeface="Segoe UI" panose="020B0502040204020203" pitchFamily="34" charset="0"/>
              </a:rPr>
              <a:t>Do not rely on screens to prevent a window fall</a:t>
            </a:r>
          </a:p>
          <a:p>
            <a:pPr marL="342900" indent="-342900">
              <a:buFont typeface="Arial" panose="020B0604020202020204" pitchFamily="34" charset="0"/>
              <a:buChar char="•"/>
            </a:pPr>
            <a:r>
              <a:rPr lang="en-US" sz="1600" dirty="0">
                <a:latin typeface="Segoe UI" panose="020B0502040204020203" pitchFamily="34" charset="0"/>
                <a:cs typeface="Segoe UI" panose="020B0502040204020203" pitchFamily="34" charset="0"/>
              </a:rPr>
              <a:t>Only open windows that are out of reach if you need ventilation</a:t>
            </a:r>
          </a:p>
          <a:p>
            <a:pPr>
              <a:spcBef>
                <a:spcPts val="900"/>
              </a:spcBef>
              <a:spcAft>
                <a:spcPts val="300"/>
              </a:spcAft>
            </a:pPr>
            <a:r>
              <a:rPr lang="en-US" sz="1600" b="1" dirty="0">
                <a:latin typeface="Segoe UI" panose="020B0502040204020203" pitchFamily="34" charset="0"/>
                <a:cs typeface="Segoe UI" panose="020B0502040204020203" pitchFamily="34" charset="0"/>
              </a:rPr>
              <a:t>Child Safety Tips</a:t>
            </a:r>
            <a:endParaRPr lang="en-US" sz="16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1600" dirty="0">
                <a:latin typeface="Segoe UI" panose="020B0502040204020203" pitchFamily="34" charset="0"/>
                <a:cs typeface="Segoe UI" panose="020B0502040204020203" pitchFamily="34" charset="0"/>
              </a:rPr>
              <a:t>Encourage children to play in the center of the room and away from open windows</a:t>
            </a:r>
          </a:p>
          <a:p>
            <a:pPr marL="342900" indent="-342900">
              <a:buFont typeface="Arial" panose="020B0604020202020204" pitchFamily="34" charset="0"/>
              <a:buChar char="•"/>
            </a:pPr>
            <a:r>
              <a:rPr lang="en-US" sz="1600" dirty="0">
                <a:latin typeface="Segoe UI" panose="020B0502040204020203" pitchFamily="34" charset="0"/>
                <a:cs typeface="Segoe UI" panose="020B0502040204020203" pitchFamily="34" charset="0"/>
              </a:rPr>
              <a:t>Keep close attention to furniture, or anything children can climb, near open windows</a:t>
            </a:r>
          </a:p>
        </p:txBody>
      </p:sp>
      <p:grpSp>
        <p:nvGrpSpPr>
          <p:cNvPr id="38" name="Group 37">
            <a:extLst>
              <a:ext uri="{FF2B5EF4-FFF2-40B4-BE49-F238E27FC236}">
                <a16:creationId xmlns:a16="http://schemas.microsoft.com/office/drawing/2014/main" id="{A1035F8B-E97B-4BFB-BAE9-FC33F4FC4E8D}"/>
              </a:ext>
            </a:extLst>
          </p:cNvPr>
          <p:cNvGrpSpPr/>
          <p:nvPr/>
        </p:nvGrpSpPr>
        <p:grpSpPr>
          <a:xfrm>
            <a:off x="4892040" y="2454902"/>
            <a:ext cx="3623310" cy="2427994"/>
            <a:chOff x="4572000" y="2454902"/>
            <a:chExt cx="4572000" cy="3048000"/>
          </a:xfrm>
        </p:grpSpPr>
        <p:pic>
          <p:nvPicPr>
            <p:cNvPr id="1026" name="Picture 2" descr="See the source image">
              <a:extLst>
                <a:ext uri="{FF2B5EF4-FFF2-40B4-BE49-F238E27FC236}">
                  <a16:creationId xmlns:a16="http://schemas.microsoft.com/office/drawing/2014/main" id="{74CEAF6C-84D8-420F-AB47-BE1C18D284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454902"/>
              <a:ext cx="4572000"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C5B3E9FE-DB20-4293-AB4D-E8C87A652327}"/>
                </a:ext>
              </a:extLst>
            </p:cNvPr>
            <p:cNvPicPr>
              <a:picLocks noChangeAspect="1"/>
            </p:cNvPicPr>
            <p:nvPr/>
          </p:nvPicPr>
          <p:blipFill>
            <a:blip r:embed="rId3"/>
            <a:stretch>
              <a:fillRect/>
            </a:stretch>
          </p:blipFill>
          <p:spPr>
            <a:xfrm>
              <a:off x="7317088" y="3600438"/>
              <a:ext cx="666784" cy="469924"/>
            </a:xfrm>
            <a:prstGeom prst="rect">
              <a:avLst/>
            </a:prstGeom>
            <a:ln>
              <a:solidFill>
                <a:schemeClr val="tx1"/>
              </a:solidFill>
            </a:ln>
          </p:spPr>
        </p:pic>
      </p:grpSp>
      <p:sp>
        <p:nvSpPr>
          <p:cNvPr id="42" name="TextBox 41">
            <a:extLst>
              <a:ext uri="{FF2B5EF4-FFF2-40B4-BE49-F238E27FC236}">
                <a16:creationId xmlns:a16="http://schemas.microsoft.com/office/drawing/2014/main" id="{81F77319-C738-4FDB-BCA2-51199162EEA2}"/>
              </a:ext>
            </a:extLst>
          </p:cNvPr>
          <p:cNvSpPr txBox="1"/>
          <p:nvPr/>
        </p:nvSpPr>
        <p:spPr>
          <a:xfrm>
            <a:off x="4892040" y="4899915"/>
            <a:ext cx="3632454" cy="1169551"/>
          </a:xfrm>
          <a:prstGeom prst="rect">
            <a:avLst/>
          </a:prstGeom>
          <a:noFill/>
        </p:spPr>
        <p:txBody>
          <a:bodyPr wrap="square" rtlCol="0">
            <a:spAutoFit/>
          </a:bodyPr>
          <a:lstStyle/>
          <a:p>
            <a:pPr algn="ctr"/>
            <a:r>
              <a:rPr lang="en-US" sz="1400" i="1" dirty="0">
                <a:effectLst/>
                <a:latin typeface="Segoe UI" panose="020B0502040204020203" pitchFamily="34" charset="0"/>
                <a:ea typeface="Calibri" panose="020F0502020204030204" pitchFamily="34" charset="0"/>
                <a:cs typeface="Segoe UI" panose="020B0502040204020203" pitchFamily="34" charset="0"/>
              </a:rPr>
              <a:t>PPV Partners and MHOs across the nation are working towards installing window safety measures to ensure a safer environment for our Marines, Sailors, and their </a:t>
            </a:r>
            <a:r>
              <a:rPr lang="en-US" sz="1400" i="1" dirty="0">
                <a:latin typeface="Segoe UI" panose="020B0502040204020203" pitchFamily="34" charset="0"/>
                <a:ea typeface="Calibri" panose="020F0502020204030204" pitchFamily="34" charset="0"/>
                <a:cs typeface="Segoe UI" panose="020B0502040204020203" pitchFamily="34" charset="0"/>
              </a:rPr>
              <a:t>Fa</a:t>
            </a:r>
            <a:r>
              <a:rPr lang="en-US" sz="1400" i="1" dirty="0">
                <a:effectLst/>
                <a:latin typeface="Segoe UI" panose="020B0502040204020203" pitchFamily="34" charset="0"/>
                <a:ea typeface="Calibri" panose="020F0502020204030204" pitchFamily="34" charset="0"/>
                <a:cs typeface="Segoe UI" panose="020B0502040204020203" pitchFamily="34" charset="0"/>
              </a:rPr>
              <a:t>milies</a:t>
            </a:r>
            <a:endParaRPr lang="en-US" sz="1400" i="1" dirty="0">
              <a:latin typeface="Segoe UI" panose="020B0502040204020203" pitchFamily="34" charset="0"/>
              <a:cs typeface="Segoe UI" panose="020B0502040204020203" pitchFamily="34" charset="0"/>
            </a:endParaRPr>
          </a:p>
        </p:txBody>
      </p:sp>
      <p:sp>
        <p:nvSpPr>
          <p:cNvPr id="12" name="Date Placeholder 8">
            <a:extLst>
              <a:ext uri="{FF2B5EF4-FFF2-40B4-BE49-F238E27FC236}">
                <a16:creationId xmlns:a16="http://schemas.microsoft.com/office/drawing/2014/main" id="{85F294BC-F95D-4C95-A92B-541F06F64127}"/>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4" name="Slide Number Placeholder 10">
            <a:extLst>
              <a:ext uri="{FF2B5EF4-FFF2-40B4-BE49-F238E27FC236}">
                <a16:creationId xmlns:a16="http://schemas.microsoft.com/office/drawing/2014/main" id="{FE122AC3-68CB-4B44-BD2E-4428E2FF2AC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14</a:t>
            </a:fld>
            <a:endParaRPr lang="en-US" dirty="0"/>
          </a:p>
        </p:txBody>
      </p:sp>
    </p:spTree>
    <p:extLst>
      <p:ext uri="{BB962C8B-B14F-4D97-AF65-F5344CB8AC3E}">
        <p14:creationId xmlns:p14="http://schemas.microsoft.com/office/powerpoint/2010/main" val="261535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519764" y="240724"/>
            <a:ext cx="7995586" cy="586249"/>
          </a:xfrm>
          <a:prstGeom prst="rect">
            <a:avLst/>
          </a:prstGeom>
        </p:spPr>
        <p:txBody>
          <a:bodyPr/>
          <a:lstStyle/>
          <a:p>
            <a:r>
              <a:rPr lang="en-US" dirty="0"/>
              <a:t>Maintenance Issues</a:t>
            </a:r>
          </a:p>
        </p:txBody>
      </p:sp>
      <p:sp>
        <p:nvSpPr>
          <p:cNvPr id="16" name="Content Placeholder 2">
            <a:extLst>
              <a:ext uri="{FF2B5EF4-FFF2-40B4-BE49-F238E27FC236}">
                <a16:creationId xmlns:a16="http://schemas.microsoft.com/office/drawing/2014/main" id="{E00A967F-765C-44C0-BB0E-9085E04A434C}"/>
              </a:ext>
            </a:extLst>
          </p:cNvPr>
          <p:cNvSpPr txBox="1">
            <a:spLocks/>
          </p:cNvSpPr>
          <p:nvPr/>
        </p:nvSpPr>
        <p:spPr>
          <a:xfrm>
            <a:off x="628951" y="1344406"/>
            <a:ext cx="4174056" cy="5193158"/>
          </a:xfrm>
          <a:solidFill>
            <a:schemeClr val="accent2"/>
          </a:solidFill>
          <a:ln>
            <a:solidFill>
              <a:schemeClr val="tx1"/>
            </a:solid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500" b="1" dirty="0">
                <a:latin typeface="Segoe UI" panose="020B0502040204020203" pitchFamily="34" charset="0"/>
                <a:cs typeface="Segoe UI" panose="020B0502040204020203" pitchFamily="34" charset="0"/>
              </a:rPr>
              <a:t>How to Report Maintenance Issues</a:t>
            </a:r>
          </a:p>
          <a:p>
            <a:r>
              <a:rPr lang="en-US" sz="1500" dirty="0">
                <a:latin typeface="Segoe UI" panose="020B0502040204020203" pitchFamily="34" charset="0"/>
                <a:cs typeface="Segoe UI" panose="020B0502040204020203" pitchFamily="34" charset="0"/>
              </a:rPr>
              <a:t>Report maintenance issues (maintenance emergencies, trouble calls, safety concerns, compliance issues) right away by contacting your PPV Partner</a:t>
            </a:r>
          </a:p>
          <a:p>
            <a:r>
              <a:rPr lang="en-US" sz="1500" dirty="0">
                <a:latin typeface="Segoe UI" panose="020B0502040204020203" pitchFamily="34" charset="0"/>
                <a:cs typeface="Segoe UI" panose="020B0502040204020203" pitchFamily="34" charset="0"/>
              </a:rPr>
              <a:t>For an emergency maintenance, call</a:t>
            </a:r>
            <a:r>
              <a:rPr lang="en-US" sz="1500" dirty="0" smtClean="0">
                <a:latin typeface="Segoe UI" panose="020B0502040204020203" pitchFamily="34" charset="0"/>
                <a:cs typeface="Segoe UI" panose="020B0502040204020203" pitchFamily="34" charset="0"/>
              </a:rPr>
              <a:t>:</a:t>
            </a:r>
          </a:p>
          <a:p>
            <a:pPr marL="0" indent="0">
              <a:buNone/>
            </a:pPr>
            <a:r>
              <a:rPr lang="en-US" sz="1500" dirty="0" smtClean="0">
                <a:latin typeface="Segoe UI" panose="020B0502040204020203" pitchFamily="34" charset="0"/>
                <a:cs typeface="Segoe UI" panose="020B0502040204020203" pitchFamily="34" charset="0"/>
              </a:rPr>
              <a:t>   </a:t>
            </a:r>
            <a:r>
              <a:rPr lang="en-US" sz="1300" b="1" i="1" dirty="0" smtClean="0">
                <a:latin typeface="Segoe UI" panose="020B0502040204020203" pitchFamily="34" charset="0"/>
                <a:cs typeface="Segoe UI" panose="020B0502040204020203" pitchFamily="34" charset="0"/>
              </a:rPr>
              <a:t>(</a:t>
            </a:r>
            <a:r>
              <a:rPr lang="en-US" sz="1300" b="1" i="1" dirty="0">
                <a:latin typeface="Segoe UI" panose="020B0502040204020203" pitchFamily="34" charset="0"/>
                <a:cs typeface="Segoe UI" panose="020B0502040204020203" pitchFamily="34" charset="0"/>
              </a:rPr>
              <a:t>877) 509-2424</a:t>
            </a:r>
            <a:endParaRPr lang="en-US" sz="1300" b="1" i="1" dirty="0" smtClean="0">
              <a:latin typeface="Segoe UI" panose="020B0502040204020203" pitchFamily="34" charset="0"/>
              <a:cs typeface="Segoe UI" panose="020B0502040204020203" pitchFamily="34" charset="0"/>
            </a:endParaRPr>
          </a:p>
          <a:p>
            <a:r>
              <a:rPr lang="en-US" sz="1500" dirty="0" smtClean="0">
                <a:latin typeface="Segoe UI" panose="020B0502040204020203" pitchFamily="34" charset="0"/>
                <a:cs typeface="Segoe UI" panose="020B0502040204020203" pitchFamily="34" charset="0"/>
              </a:rPr>
              <a:t>For </a:t>
            </a:r>
            <a:r>
              <a:rPr lang="en-US" sz="1500" dirty="0">
                <a:latin typeface="Segoe UI" panose="020B0502040204020203" pitchFamily="34" charset="0"/>
                <a:cs typeface="Segoe UI" panose="020B0502040204020203" pitchFamily="34" charset="0"/>
              </a:rPr>
              <a:t>an urgent maintenance, call: </a:t>
            </a:r>
            <a:endParaRPr lang="en-US" sz="1500" dirty="0" smtClean="0">
              <a:latin typeface="Segoe UI" panose="020B0502040204020203" pitchFamily="34" charset="0"/>
              <a:cs typeface="Segoe UI" panose="020B0502040204020203" pitchFamily="34" charset="0"/>
            </a:endParaRPr>
          </a:p>
          <a:p>
            <a:pPr marL="0" indent="0">
              <a:buNone/>
            </a:pPr>
            <a:r>
              <a:rPr lang="en-US" sz="1500" b="1" i="1" dirty="0" smtClean="0">
                <a:latin typeface="Segoe UI" panose="020B0502040204020203" pitchFamily="34" charset="0"/>
                <a:cs typeface="Segoe UI" panose="020B0502040204020203" pitchFamily="34" charset="0"/>
              </a:rPr>
              <a:t>    </a:t>
            </a:r>
            <a:r>
              <a:rPr lang="en-US" sz="1300" b="1" i="1" dirty="0" smtClean="0">
                <a:latin typeface="Segoe UI" panose="020B0502040204020203" pitchFamily="34" charset="0"/>
                <a:cs typeface="Segoe UI" panose="020B0502040204020203" pitchFamily="34" charset="0"/>
              </a:rPr>
              <a:t>(877) 509-2424</a:t>
            </a:r>
            <a:endParaRPr lang="en-US" sz="1300" b="1" i="1" dirty="0">
              <a:latin typeface="Segoe UI" panose="020B0502040204020203" pitchFamily="34" charset="0"/>
              <a:cs typeface="Segoe UI" panose="020B0502040204020203" pitchFamily="34" charset="0"/>
            </a:endParaRPr>
          </a:p>
          <a:p>
            <a:r>
              <a:rPr lang="en-US" sz="1500" dirty="0">
                <a:latin typeface="Segoe UI" panose="020B0502040204020203" pitchFamily="34" charset="0"/>
                <a:cs typeface="Segoe UI" panose="020B0502040204020203" pitchFamily="34" charset="0"/>
              </a:rPr>
              <a:t>For routine maintenance, call: </a:t>
            </a:r>
            <a:endParaRPr lang="en-US" sz="1500" dirty="0" smtClean="0">
              <a:latin typeface="Segoe UI" panose="020B0502040204020203" pitchFamily="34" charset="0"/>
              <a:cs typeface="Segoe UI" panose="020B0502040204020203" pitchFamily="34" charset="0"/>
            </a:endParaRPr>
          </a:p>
          <a:p>
            <a:pPr marL="0" indent="0">
              <a:buNone/>
            </a:pPr>
            <a:r>
              <a:rPr lang="en-US" sz="1500" b="1" i="1" dirty="0" smtClean="0">
                <a:latin typeface="Segoe UI" panose="020B0502040204020203" pitchFamily="34" charset="0"/>
                <a:cs typeface="Segoe UI" panose="020B0502040204020203" pitchFamily="34" charset="0"/>
              </a:rPr>
              <a:t>   </a:t>
            </a:r>
            <a:r>
              <a:rPr lang="en-US" sz="1300" b="1" i="1" dirty="0" smtClean="0">
                <a:latin typeface="Segoe UI" panose="020B0502040204020203" pitchFamily="34" charset="0"/>
                <a:cs typeface="Segoe UI" panose="020B0502040204020203" pitchFamily="34" charset="0"/>
              </a:rPr>
              <a:t>(</a:t>
            </a:r>
            <a:r>
              <a:rPr lang="en-US" sz="1300" b="1" i="1" dirty="0">
                <a:latin typeface="Segoe UI" panose="020B0502040204020203" pitchFamily="34" charset="0"/>
                <a:cs typeface="Segoe UI" panose="020B0502040204020203" pitchFamily="34" charset="0"/>
              </a:rPr>
              <a:t>877) 509-2424</a:t>
            </a:r>
          </a:p>
          <a:p>
            <a:r>
              <a:rPr lang="en-US" sz="1500" dirty="0" smtClean="0">
                <a:latin typeface="Segoe UI" panose="020B0502040204020203" pitchFamily="34" charset="0"/>
                <a:cs typeface="Segoe UI" panose="020B0502040204020203" pitchFamily="34" charset="0"/>
              </a:rPr>
              <a:t>Maintenance </a:t>
            </a:r>
            <a:r>
              <a:rPr lang="en-US" sz="1500" dirty="0">
                <a:latin typeface="Segoe UI" panose="020B0502040204020203" pitchFamily="34" charset="0"/>
                <a:cs typeface="Segoe UI" panose="020B0502040204020203" pitchFamily="34" charset="0"/>
              </a:rPr>
              <a:t>Number: </a:t>
            </a:r>
            <a:endParaRPr lang="en-US" sz="1500" dirty="0" smtClean="0">
              <a:latin typeface="Segoe UI" panose="020B0502040204020203" pitchFamily="34" charset="0"/>
              <a:cs typeface="Segoe UI" panose="020B0502040204020203" pitchFamily="34" charset="0"/>
            </a:endParaRPr>
          </a:p>
          <a:p>
            <a:r>
              <a:rPr lang="en-US" sz="1300" b="1" i="1" dirty="0">
                <a:latin typeface="Segoe UI" panose="020B0502040204020203" pitchFamily="34" charset="0"/>
                <a:cs typeface="Segoe UI" panose="020B0502040204020203" pitchFamily="34" charset="0"/>
              </a:rPr>
              <a:t>(877) 509-2424 </a:t>
            </a:r>
            <a:endParaRPr lang="en-US" sz="1300" b="1" i="1" dirty="0" smtClean="0">
              <a:latin typeface="Segoe UI" panose="020B0502040204020203" pitchFamily="34" charset="0"/>
              <a:cs typeface="Segoe UI" panose="020B0502040204020203" pitchFamily="34" charset="0"/>
            </a:endParaRPr>
          </a:p>
          <a:p>
            <a:r>
              <a:rPr lang="en-US" sz="1500" dirty="0" smtClean="0">
                <a:latin typeface="Segoe UI" panose="020B0502040204020203" pitchFamily="34" charset="0"/>
                <a:cs typeface="Segoe UI" panose="020B0502040204020203" pitchFamily="34" charset="0"/>
              </a:rPr>
              <a:t>Web </a:t>
            </a:r>
            <a:r>
              <a:rPr lang="en-US" sz="1500" dirty="0">
                <a:latin typeface="Segoe UI" panose="020B0502040204020203" pitchFamily="34" charset="0"/>
                <a:cs typeface="Segoe UI" panose="020B0502040204020203" pitchFamily="34" charset="0"/>
              </a:rPr>
              <a:t>Portal: </a:t>
            </a:r>
            <a:endParaRPr lang="en-US" sz="1500" dirty="0" smtClean="0">
              <a:latin typeface="Segoe UI" panose="020B0502040204020203" pitchFamily="34" charset="0"/>
              <a:cs typeface="Segoe UI" panose="020B0502040204020203" pitchFamily="34" charset="0"/>
            </a:endParaRPr>
          </a:p>
          <a:p>
            <a:pPr marL="0" indent="0">
              <a:buNone/>
            </a:pPr>
            <a:r>
              <a:rPr lang="en-US" sz="1000" b="1" dirty="0" smtClean="0">
                <a:latin typeface="Segoe UI" panose="020B0502040204020203" pitchFamily="34" charset="0"/>
                <a:cs typeface="Segoe UI" panose="020B0502040204020203" pitchFamily="34" charset="0"/>
                <a:hlinkClick r:id="rId2"/>
              </a:rPr>
              <a:t>https://www.rentcafe.com/residentservices/atlantic-marine-corps-commmunities_at_tri_command/userlogin.aspx</a:t>
            </a:r>
            <a:endParaRPr lang="en-US" sz="1000" b="1" i="1" dirty="0">
              <a:solidFill>
                <a:srgbClr val="AA182C"/>
              </a:solidFill>
              <a:latin typeface="Segoe UI" panose="020B0502040204020203" pitchFamily="34" charset="0"/>
              <a:cs typeface="Segoe UI" panose="020B0502040204020203" pitchFamily="34" charset="0"/>
            </a:endParaRPr>
          </a:p>
          <a:p>
            <a:r>
              <a:rPr lang="en-US" sz="1500" dirty="0">
                <a:latin typeface="Segoe UI" panose="020B0502040204020203" pitchFamily="34" charset="0"/>
                <a:cs typeface="Segoe UI" panose="020B0502040204020203" pitchFamily="34" charset="0"/>
              </a:rPr>
              <a:t>Download the App</a:t>
            </a:r>
            <a:r>
              <a:rPr lang="en-US" sz="1500" dirty="0" smtClean="0">
                <a:latin typeface="Segoe UI" panose="020B0502040204020203" pitchFamily="34" charset="0"/>
                <a:cs typeface="Segoe UI" panose="020B0502040204020203" pitchFamily="34" charset="0"/>
              </a:rPr>
              <a:t>: Rent Café </a:t>
            </a:r>
          </a:p>
          <a:p>
            <a:endParaRPr lang="en-US" sz="1500" b="1" i="1" dirty="0">
              <a:solidFill>
                <a:srgbClr val="AA182C"/>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D16DCA2D-D550-4F04-A1B9-2CB3F4D5FE9F}"/>
              </a:ext>
            </a:extLst>
          </p:cNvPr>
          <p:cNvSpPr txBox="1"/>
          <p:nvPr/>
        </p:nvSpPr>
        <p:spPr>
          <a:xfrm>
            <a:off x="657225" y="6014344"/>
            <a:ext cx="7829551" cy="523220"/>
          </a:xfrm>
          <a:prstGeom prst="rect">
            <a:avLst/>
          </a:prstGeom>
          <a:solidFill>
            <a:srgbClr val="0A2240"/>
          </a:solidFill>
        </p:spPr>
        <p:txBody>
          <a:bodyPr wrap="square" rtlCol="0">
            <a:spAutoFit/>
          </a:bodyPr>
          <a:lstStyle/>
          <a:p>
            <a:pPr algn="ctr">
              <a:defRPr/>
            </a:pPr>
            <a:r>
              <a:rPr lang="en-US" sz="1400" b="1" i="1" dirty="0">
                <a:solidFill>
                  <a:schemeClr val="bg1"/>
                </a:solidFill>
                <a:latin typeface="Segoe UI" panose="020B0502040204020203" pitchFamily="34" charset="0"/>
                <a:cs typeface="Segoe UI" panose="020B0502040204020203" pitchFamily="34" charset="0"/>
              </a:rPr>
              <a:t>Contact your PPV Partner if you have concerns on maintenance, work orders, repairs, or services</a:t>
            </a:r>
          </a:p>
        </p:txBody>
      </p:sp>
      <p:sp>
        <p:nvSpPr>
          <p:cNvPr id="9" name="Date Placeholder 8">
            <a:extLst>
              <a:ext uri="{FF2B5EF4-FFF2-40B4-BE49-F238E27FC236}">
                <a16:creationId xmlns:a16="http://schemas.microsoft.com/office/drawing/2014/main" id="{2ECDD185-B1E3-4C92-ACB9-9198797C17C7}"/>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1" name="Slide Number Placeholder 10">
            <a:extLst>
              <a:ext uri="{FF2B5EF4-FFF2-40B4-BE49-F238E27FC236}">
                <a16:creationId xmlns:a16="http://schemas.microsoft.com/office/drawing/2014/main" id="{0C56677C-9C9A-433E-8FE8-99875356359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15</a:t>
            </a:fld>
            <a:endParaRPr lang="en-US" dirty="0"/>
          </a:p>
        </p:txBody>
      </p:sp>
      <p:pic>
        <p:nvPicPr>
          <p:cNvPr id="8" name="Picture 7" descr="C:\Users\albert.kight\AppData\Local\Microsoft\Windows\INetCache\Content.Outlook\4ATR98ZY\rent cae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9850" y="5607197"/>
            <a:ext cx="401755" cy="356135"/>
          </a:xfrm>
          <a:prstGeom prst="rect">
            <a:avLst/>
          </a:prstGeom>
          <a:noFill/>
          <a:ln>
            <a:noFill/>
          </a:ln>
        </p:spPr>
      </p:pic>
      <p:pic>
        <p:nvPicPr>
          <p:cNvPr id="10" name="Picture 9"/>
          <p:cNvPicPr>
            <a:picLocks noChangeAspect="1"/>
          </p:cNvPicPr>
          <p:nvPr/>
        </p:nvPicPr>
        <p:blipFill>
          <a:blip r:embed="rId4"/>
          <a:stretch>
            <a:fillRect/>
          </a:stretch>
        </p:blipFill>
        <p:spPr>
          <a:xfrm>
            <a:off x="5145359" y="138125"/>
            <a:ext cx="2864311" cy="2412562"/>
          </a:xfrm>
          <a:prstGeom prst="rect">
            <a:avLst/>
          </a:prstGeom>
        </p:spPr>
      </p:pic>
      <p:sp>
        <p:nvSpPr>
          <p:cNvPr id="3" name="Rectangle 2"/>
          <p:cNvSpPr/>
          <p:nvPr/>
        </p:nvSpPr>
        <p:spPr>
          <a:xfrm>
            <a:off x="4803007" y="3067499"/>
            <a:ext cx="4100362" cy="3323987"/>
          </a:xfrm>
          <a:prstGeom prst="rect">
            <a:avLst/>
          </a:prstGeom>
        </p:spPr>
        <p:txBody>
          <a:bodyPr wrap="square">
            <a:spAutoFit/>
          </a:bodyPr>
          <a:lstStyle/>
          <a:p>
            <a:pPr marL="342900" indent="-342900">
              <a:buFont typeface="Arial" panose="020B0604020202020204" pitchFamily="34" charset="0"/>
              <a:buChar char="•"/>
            </a:pPr>
            <a:r>
              <a:rPr lang="en-US" sz="1400" dirty="0" smtClean="0"/>
              <a:t>RENTCafe.com </a:t>
            </a:r>
            <a:r>
              <a:rPr lang="en-US" sz="1400" dirty="0"/>
              <a:t>helps you save time and manage your new rental effortlessly, from anywhere. Log into your </a:t>
            </a:r>
            <a:r>
              <a:rPr lang="en-US" sz="1400" dirty="0">
                <a:hlinkClick r:id="rId5"/>
              </a:rPr>
              <a:t>Resident Portal</a:t>
            </a:r>
            <a:r>
              <a:rPr lang="en-US" sz="1400" dirty="0"/>
              <a:t>, make and keep track of rent payments, maintenance requests, and lease renewals</a:t>
            </a:r>
            <a:r>
              <a:rPr lang="en-US" sz="1400" dirty="0" smtClean="0"/>
              <a:t>.</a:t>
            </a:r>
          </a:p>
          <a:p>
            <a:pPr marL="342900" indent="-342900">
              <a:buFont typeface="Arial" panose="020B0604020202020204" pitchFamily="34" charset="0"/>
              <a:buChar char="•"/>
            </a:pPr>
            <a:r>
              <a:rPr lang="en-US" sz="1400" dirty="0" smtClean="0"/>
              <a:t>Submit routine service request and </a:t>
            </a:r>
            <a:r>
              <a:rPr lang="en-US" sz="1400" dirty="0"/>
              <a:t>v</a:t>
            </a:r>
            <a:r>
              <a:rPr lang="en-US" sz="1400" dirty="0" smtClean="0"/>
              <a:t>iew current work order status.</a:t>
            </a:r>
          </a:p>
          <a:p>
            <a:pPr marL="342900" indent="-342900">
              <a:buFont typeface="Arial" panose="020B0604020202020204" pitchFamily="34" charset="0"/>
              <a:buChar char="•"/>
            </a:pPr>
            <a:r>
              <a:rPr lang="en-US" sz="1400" dirty="0" smtClean="0"/>
              <a:t>View your account balance and pay rent online.</a:t>
            </a:r>
          </a:p>
          <a:p>
            <a:pPr marL="342900" indent="-342900">
              <a:buFont typeface="Arial" panose="020B0604020202020204" pitchFamily="34" charset="0"/>
              <a:buChar char="•"/>
            </a:pPr>
            <a:r>
              <a:rPr lang="en-US" sz="1400" dirty="0" smtClean="0"/>
              <a:t>Receive notifications about the community, announcements and events</a:t>
            </a:r>
          </a:p>
          <a:p>
            <a:pPr marL="342900" indent="-342900">
              <a:buFont typeface="Arial" panose="020B0604020202020204" pitchFamily="34" charset="0"/>
              <a:buChar char="•"/>
            </a:pPr>
            <a:r>
              <a:rPr lang="en-US" sz="1400" dirty="0" smtClean="0"/>
              <a:t>Electronically submit residents forms.</a:t>
            </a:r>
          </a:p>
          <a:p>
            <a:pPr marL="342900" indent="-342900">
              <a:buFont typeface="Arial" panose="020B0604020202020204" pitchFamily="34" charset="0"/>
              <a:buChar char="•"/>
            </a:pPr>
            <a:r>
              <a:rPr lang="en-US" sz="1400" dirty="0" smtClean="0"/>
              <a:t>Update your contact information</a:t>
            </a:r>
          </a:p>
          <a:p>
            <a:pPr marL="342900" indent="-342900">
              <a:buFont typeface="Arial" panose="020B0604020202020204" pitchFamily="34" charset="0"/>
              <a:buChar char="•"/>
            </a:pPr>
            <a:endParaRPr lang="en-US" sz="1400" dirty="0" smtClean="0"/>
          </a:p>
          <a:p>
            <a:pPr marL="342900" indent="-342900">
              <a:buFont typeface="Arial" panose="020B0604020202020204" pitchFamily="34" charset="0"/>
              <a:buChar char="•"/>
            </a:pPr>
            <a:endParaRPr lang="en-US" sz="1400" dirty="0" smtClean="0"/>
          </a:p>
          <a:p>
            <a:pPr marL="34290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88950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Types of Service Calls</a:t>
            </a:r>
          </a:p>
        </p:txBody>
      </p:sp>
      <p:graphicFrame>
        <p:nvGraphicFramePr>
          <p:cNvPr id="6" name="Table 6">
            <a:extLst>
              <a:ext uri="{FF2B5EF4-FFF2-40B4-BE49-F238E27FC236}">
                <a16:creationId xmlns:a16="http://schemas.microsoft.com/office/drawing/2014/main" id="{BC114E25-6C3C-4D9C-B948-69FEF6A496E9}"/>
              </a:ext>
            </a:extLst>
          </p:cNvPr>
          <p:cNvGraphicFramePr>
            <a:graphicFrameLocks noGrp="1"/>
          </p:cNvGraphicFramePr>
          <p:nvPr>
            <p:extLst>
              <p:ext uri="{D42A27DB-BD31-4B8C-83A1-F6EECF244321}">
                <p14:modId xmlns:p14="http://schemas.microsoft.com/office/powerpoint/2010/main" val="3401304343"/>
              </p:ext>
            </p:extLst>
          </p:nvPr>
        </p:nvGraphicFramePr>
        <p:xfrm>
          <a:off x="532509" y="1704485"/>
          <a:ext cx="8139905" cy="4558089"/>
        </p:xfrm>
        <a:graphic>
          <a:graphicData uri="http://schemas.openxmlformats.org/drawingml/2006/table">
            <a:tbl>
              <a:tblPr firstRow="1" bandRow="1">
                <a:tableStyleId>{5C22544A-7EE6-4342-B048-85BDC9FD1C3A}</a:tableStyleId>
              </a:tblPr>
              <a:tblGrid>
                <a:gridCol w="1364265">
                  <a:extLst>
                    <a:ext uri="{9D8B030D-6E8A-4147-A177-3AD203B41FA5}">
                      <a16:colId xmlns:a16="http://schemas.microsoft.com/office/drawing/2014/main" val="3211702515"/>
                    </a:ext>
                  </a:extLst>
                </a:gridCol>
                <a:gridCol w="2175491">
                  <a:extLst>
                    <a:ext uri="{9D8B030D-6E8A-4147-A177-3AD203B41FA5}">
                      <a16:colId xmlns:a16="http://schemas.microsoft.com/office/drawing/2014/main" val="4269860109"/>
                    </a:ext>
                  </a:extLst>
                </a:gridCol>
                <a:gridCol w="2541181">
                  <a:extLst>
                    <a:ext uri="{9D8B030D-6E8A-4147-A177-3AD203B41FA5}">
                      <a16:colId xmlns:a16="http://schemas.microsoft.com/office/drawing/2014/main" val="2925283393"/>
                    </a:ext>
                  </a:extLst>
                </a:gridCol>
                <a:gridCol w="2058968">
                  <a:extLst>
                    <a:ext uri="{9D8B030D-6E8A-4147-A177-3AD203B41FA5}">
                      <a16:colId xmlns:a16="http://schemas.microsoft.com/office/drawing/2014/main" val="547047540"/>
                    </a:ext>
                  </a:extLst>
                </a:gridCol>
              </a:tblGrid>
              <a:tr h="561537">
                <a:tc>
                  <a:txBody>
                    <a:bodyPr/>
                    <a:lstStyle/>
                    <a:p>
                      <a:pPr algn="ctr"/>
                      <a:r>
                        <a:rPr lang="en-US" sz="1500" dirty="0">
                          <a:latin typeface="Segoe UI" panose="020B0502040204020203" pitchFamily="34" charset="0"/>
                          <a:cs typeface="Segoe UI" panose="020B0502040204020203" pitchFamily="34" charset="0"/>
                        </a:rPr>
                        <a:t>Type of Service Call</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Description</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Examples</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Response Time</a:t>
                      </a:r>
                    </a:p>
                  </a:txBody>
                  <a:tcPr anchor="ctr">
                    <a:solidFill>
                      <a:srgbClr val="0A2240"/>
                    </a:solidFill>
                  </a:tcPr>
                </a:tc>
                <a:extLst>
                  <a:ext uri="{0D108BD9-81ED-4DB2-BD59-A6C34878D82A}">
                    <a16:rowId xmlns:a16="http://schemas.microsoft.com/office/drawing/2014/main" val="3868215212"/>
                  </a:ext>
                </a:extLst>
              </a:tr>
              <a:tr h="1622219">
                <a:tc>
                  <a:txBody>
                    <a:bodyPr/>
                    <a:lstStyle/>
                    <a:p>
                      <a:pPr algn="ctr"/>
                      <a:r>
                        <a:rPr lang="en-US" sz="1400" b="1" dirty="0">
                          <a:latin typeface="Segoe UI" panose="020B0502040204020203" pitchFamily="34" charset="0"/>
                          <a:cs typeface="Segoe UI" panose="020B0502040204020203" pitchFamily="34" charset="0"/>
                        </a:rPr>
                        <a:t>Emergency</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Critical safety, life threatening issues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Resident with a medical requirement for stable temp levels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Gas leaks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Fire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Power outage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Sewage back-up</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Flood</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No</a:t>
                      </a:r>
                      <a:r>
                        <a:rPr lang="en-US" sz="1400" baseline="0" dirty="0">
                          <a:latin typeface="Segoe UI" panose="020B0502040204020203" pitchFamily="34" charset="0"/>
                          <a:cs typeface="Segoe UI" panose="020B0502040204020203" pitchFamily="34" charset="0"/>
                        </a:rPr>
                        <a:t> toilet available for use</a:t>
                      </a:r>
                    </a:p>
                    <a:p>
                      <a:pPr marL="256032"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Segoe UI" panose="020B0502040204020203" pitchFamily="34" charset="0"/>
                          <a:cs typeface="Segoe UI" panose="020B0502040204020203" pitchFamily="34" charset="0"/>
                        </a:rPr>
                        <a:t>Refrigerator inoperable</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30-minute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day to complete emergency work</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Available 24/7/365</a:t>
                      </a:r>
                    </a:p>
                  </a:txBody>
                  <a:tcPr anchor="ctr">
                    <a:solidFill>
                      <a:srgbClr val="D9D9D9"/>
                    </a:solidFill>
                  </a:tcPr>
                </a:tc>
                <a:extLst>
                  <a:ext uri="{0D108BD9-81ED-4DB2-BD59-A6C34878D82A}">
                    <a16:rowId xmlns:a16="http://schemas.microsoft.com/office/drawing/2014/main" val="2906998192"/>
                  </a:ext>
                </a:extLst>
              </a:tr>
              <a:tr h="1403843">
                <a:tc>
                  <a:txBody>
                    <a:bodyPr/>
                    <a:lstStyle/>
                    <a:p>
                      <a:pPr algn="ctr"/>
                      <a:r>
                        <a:rPr lang="en-US" sz="1400" b="1" dirty="0">
                          <a:latin typeface="Segoe UI" panose="020B0502040204020203" pitchFamily="34" charset="0"/>
                          <a:cs typeface="Segoe UI" panose="020B0502040204020203" pitchFamily="34" charset="0"/>
                        </a:rPr>
                        <a:t>Urgent</a:t>
                      </a:r>
                    </a:p>
                  </a:txBody>
                  <a:tcPr anchor="ctr">
                    <a:solidFill>
                      <a:srgbClr val="D9D9D9"/>
                    </a:solidFill>
                  </a:tcPr>
                </a:tc>
                <a:tc>
                  <a:txBody>
                    <a:bodyPr/>
                    <a:lstStyle/>
                    <a:p>
                      <a:pPr marL="256032"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Habitability issues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Broken window</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Garage door inoperable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Kitchen sink back-up</a:t>
                      </a:r>
                    </a:p>
                    <a:p>
                      <a:pPr marL="256032" indent="-22860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Lights flickering or non-working light-fixtures</a:t>
                      </a:r>
                    </a:p>
                    <a:p>
                      <a:pPr marL="256032" indent="-22860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Presence of mold/mildew</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4-hour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business day to complete work</a:t>
                      </a:r>
                    </a:p>
                    <a:p>
                      <a:pPr marL="256032" indent="-228600"/>
                      <a:endParaRPr lang="en-US" sz="1400" strike="noStrike" dirty="0">
                        <a:solidFill>
                          <a:schemeClr val="tx1"/>
                        </a:solidFill>
                        <a:latin typeface="Segoe UI" panose="020B0502040204020203" pitchFamily="34" charset="0"/>
                        <a:cs typeface="Segoe UI" panose="020B0502040204020203" pitchFamily="34" charset="0"/>
                      </a:endParaRPr>
                    </a:p>
                  </a:txBody>
                  <a:tcPr anchor="ctr">
                    <a:solidFill>
                      <a:srgbClr val="D9D9D9"/>
                    </a:solidFill>
                  </a:tcPr>
                </a:tc>
                <a:extLst>
                  <a:ext uri="{0D108BD9-81ED-4DB2-BD59-A6C34878D82A}">
                    <a16:rowId xmlns:a16="http://schemas.microsoft.com/office/drawing/2014/main" val="3128314480"/>
                  </a:ext>
                </a:extLst>
              </a:tr>
              <a:tr h="970490">
                <a:tc>
                  <a:txBody>
                    <a:bodyPr/>
                    <a:lstStyle/>
                    <a:p>
                      <a:pPr algn="ctr"/>
                      <a:r>
                        <a:rPr lang="en-US" sz="1400" b="1" dirty="0">
                          <a:latin typeface="Segoe UI" panose="020B0502040204020203" pitchFamily="34" charset="0"/>
                          <a:cs typeface="Segoe UI" panose="020B0502040204020203" pitchFamily="34" charset="0"/>
                        </a:rPr>
                        <a:t>Routine</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Convenience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Unit care issues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Single burner inoperable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Repair screens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Light bulb replacement</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working day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business day to complete work</a:t>
                      </a:r>
                    </a:p>
                  </a:txBody>
                  <a:tcPr anchor="ctr">
                    <a:solidFill>
                      <a:srgbClr val="D9D9D9"/>
                    </a:solidFill>
                  </a:tcPr>
                </a:tc>
                <a:extLst>
                  <a:ext uri="{0D108BD9-81ED-4DB2-BD59-A6C34878D82A}">
                    <a16:rowId xmlns:a16="http://schemas.microsoft.com/office/drawing/2014/main" val="4279418495"/>
                  </a:ext>
                </a:extLst>
              </a:tr>
            </a:tbl>
          </a:graphicData>
        </a:graphic>
      </p:graphicFrame>
      <p:sp>
        <p:nvSpPr>
          <p:cNvPr id="7" name="Date Placeholder 8">
            <a:extLst>
              <a:ext uri="{FF2B5EF4-FFF2-40B4-BE49-F238E27FC236}">
                <a16:creationId xmlns:a16="http://schemas.microsoft.com/office/drawing/2014/main" id="{083AF544-8DE1-40B4-865D-495A1F6D5CE8}"/>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2" name="Slide Number Placeholder 10">
            <a:extLst>
              <a:ext uri="{FF2B5EF4-FFF2-40B4-BE49-F238E27FC236}">
                <a16:creationId xmlns:a16="http://schemas.microsoft.com/office/drawing/2014/main" id="{AF530154-22EC-4062-B65E-E81BA6F1F40B}"/>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16</a:t>
            </a:fld>
            <a:endParaRPr lang="en-US" dirty="0"/>
          </a:p>
        </p:txBody>
      </p:sp>
    </p:spTree>
    <p:extLst>
      <p:ext uri="{BB962C8B-B14F-4D97-AF65-F5344CB8AC3E}">
        <p14:creationId xmlns:p14="http://schemas.microsoft.com/office/powerpoint/2010/main" val="348861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Tenant Bill of Rights</a:t>
            </a:r>
          </a:p>
        </p:txBody>
      </p:sp>
      <p:sp>
        <p:nvSpPr>
          <p:cNvPr id="14" name="TextBox 13">
            <a:extLst>
              <a:ext uri="{FF2B5EF4-FFF2-40B4-BE49-F238E27FC236}">
                <a16:creationId xmlns:a16="http://schemas.microsoft.com/office/drawing/2014/main" id="{D581B76C-316A-4D19-A166-A8F325015551}"/>
              </a:ext>
            </a:extLst>
          </p:cNvPr>
          <p:cNvSpPr txBox="1"/>
          <p:nvPr/>
        </p:nvSpPr>
        <p:spPr>
          <a:xfrm>
            <a:off x="644577" y="1422112"/>
            <a:ext cx="7772400" cy="584775"/>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In 2020, laws were passed to assure PPV military residents’ basic rights. MHO will provide residents with a full </a:t>
            </a:r>
            <a:r>
              <a:rPr lang="en-US" sz="1600" i="1" dirty="0">
                <a:latin typeface="Segoe UI" panose="020B0502040204020203" pitchFamily="34" charset="0"/>
                <a:cs typeface="Segoe UI" panose="020B0502040204020203" pitchFamily="34" charset="0"/>
                <a:hlinkClick r:id="rId2">
                  <a:extLst>
                    <a:ext uri="{A12FA001-AC4F-418D-AE19-62706E023703}">
                      <ahyp:hlinkClr xmlns="" xmlns:ahyp="http://schemas.microsoft.com/office/drawing/2018/hyperlinkcolor" val="tx"/>
                    </a:ext>
                  </a:extLst>
                </a:hlinkClick>
              </a:rPr>
              <a:t>Tenant Bill of Rights</a:t>
            </a:r>
            <a:r>
              <a:rPr lang="en-US" sz="1600" i="1" dirty="0">
                <a:latin typeface="Segoe UI" panose="020B0502040204020203" pitchFamily="34" charset="0"/>
                <a:cs typeface="Segoe UI" panose="020B0502040204020203" pitchFamily="34" charset="0"/>
              </a:rPr>
              <a:t> for review</a:t>
            </a:r>
          </a:p>
        </p:txBody>
      </p:sp>
      <p:sp>
        <p:nvSpPr>
          <p:cNvPr id="8" name="Date Placeholder 8">
            <a:extLst>
              <a:ext uri="{FF2B5EF4-FFF2-40B4-BE49-F238E27FC236}">
                <a16:creationId xmlns:a16="http://schemas.microsoft.com/office/drawing/2014/main" id="{7A9D9589-F0DC-420C-8F0C-A1D82325894F}"/>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0" name="Slide Number Placeholder 10">
            <a:extLst>
              <a:ext uri="{FF2B5EF4-FFF2-40B4-BE49-F238E27FC236}">
                <a16:creationId xmlns:a16="http://schemas.microsoft.com/office/drawing/2014/main" id="{128367DD-4CDB-4AB0-8295-874289B4718A}"/>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17</a:t>
            </a:fld>
            <a:endParaRPr lang="en-US" dirty="0"/>
          </a:p>
        </p:txBody>
      </p:sp>
      <p:pic>
        <p:nvPicPr>
          <p:cNvPr id="5" name="Picture 4" descr="A picture containing text, receipt, screenshot&#10;&#10;Description automatically generated">
            <a:extLst>
              <a:ext uri="{FF2B5EF4-FFF2-40B4-BE49-F238E27FC236}">
                <a16:creationId xmlns:a16="http://schemas.microsoft.com/office/drawing/2014/main" id="{4DC100F9-23B6-4635-9181-ACD6B47117A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1460" y="2135175"/>
            <a:ext cx="8641080" cy="4325112"/>
          </a:xfrm>
          <a:prstGeom prst="rect">
            <a:avLst/>
          </a:prstGeom>
        </p:spPr>
      </p:pic>
    </p:spTree>
    <p:extLst>
      <p:ext uri="{BB962C8B-B14F-4D97-AF65-F5344CB8AC3E}">
        <p14:creationId xmlns:p14="http://schemas.microsoft.com/office/powerpoint/2010/main" val="412089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Dispute Resolution Process Overview</a:t>
            </a:r>
          </a:p>
        </p:txBody>
      </p:sp>
      <p:sp>
        <p:nvSpPr>
          <p:cNvPr id="11" name="TextBox 10">
            <a:extLst>
              <a:ext uri="{FF2B5EF4-FFF2-40B4-BE49-F238E27FC236}">
                <a16:creationId xmlns:a16="http://schemas.microsoft.com/office/drawing/2014/main" id="{835B9802-D6DE-420F-9BDC-FC2DCCEC6F00}"/>
              </a:ext>
            </a:extLst>
          </p:cNvPr>
          <p:cNvSpPr txBox="1"/>
          <p:nvPr/>
        </p:nvSpPr>
        <p:spPr>
          <a:xfrm>
            <a:off x="710185" y="1464692"/>
            <a:ext cx="7903458" cy="830997"/>
          </a:xfrm>
          <a:prstGeom prst="rect">
            <a:avLst/>
          </a:prstGeom>
          <a:noFill/>
        </p:spPr>
        <p:txBody>
          <a:bodyPr wrap="square" rtlCol="0">
            <a:spAutoFit/>
          </a:bodyPr>
          <a:lstStyle/>
          <a:p>
            <a:pPr>
              <a:defRPr/>
            </a:pPr>
            <a:r>
              <a:rPr lang="en-US" sz="1600" i="1" dirty="0">
                <a:latin typeface="Segoe UI" panose="020B0502040204020203" pitchFamily="34" charset="0"/>
                <a:cs typeface="Segoe UI" panose="020B0502040204020203" pitchFamily="34" charset="0"/>
              </a:rPr>
              <a:t>Active duty Service Members and their families living in PPV housing have access to the dispute resolution process (DRP), ensuring prompt and fair resolution for housing issues.</a:t>
            </a:r>
            <a:r>
              <a:rPr lang="en-US" sz="1600" b="1" i="1" dirty="0">
                <a:latin typeface="Segoe UI" panose="020B0502040204020203" pitchFamily="34" charset="0"/>
                <a:cs typeface="Segoe UI" panose="020B0502040204020203" pitchFamily="34" charset="0"/>
              </a:rPr>
              <a:t> </a:t>
            </a:r>
            <a:r>
              <a:rPr lang="en-US" sz="1600" i="1" dirty="0">
                <a:latin typeface="Segoe UI" panose="020B0502040204020203" pitchFamily="34" charset="0"/>
                <a:cs typeface="Segoe UI" panose="020B0502040204020203" pitchFamily="34" charset="0"/>
              </a:rPr>
              <a:t>The DRP has two components: an informal and formal process. </a:t>
            </a:r>
          </a:p>
        </p:txBody>
      </p:sp>
      <p:sp>
        <p:nvSpPr>
          <p:cNvPr id="12" name="TextBox 11">
            <a:extLst>
              <a:ext uri="{FF2B5EF4-FFF2-40B4-BE49-F238E27FC236}">
                <a16:creationId xmlns:a16="http://schemas.microsoft.com/office/drawing/2014/main" id="{33BEAF0E-D990-4AE0-9878-A9443EA94A3E}"/>
              </a:ext>
            </a:extLst>
          </p:cNvPr>
          <p:cNvSpPr txBox="1"/>
          <p:nvPr/>
        </p:nvSpPr>
        <p:spPr>
          <a:xfrm>
            <a:off x="628651" y="5674393"/>
            <a:ext cx="7886700" cy="830997"/>
          </a:xfrm>
          <a:prstGeom prst="rect">
            <a:avLst/>
          </a:prstGeom>
          <a:solidFill>
            <a:srgbClr val="0A2240"/>
          </a:solidFill>
        </p:spPr>
        <p:txBody>
          <a:bodyPr wrap="square" rtlCol="0">
            <a:spAutoFit/>
          </a:bodyPr>
          <a:lstStyle/>
          <a:p>
            <a:pPr algn="ctr">
              <a:defRPr/>
            </a:pPr>
            <a:r>
              <a:rPr lang="en-US" sz="1600" b="1" i="1" dirty="0">
                <a:solidFill>
                  <a:schemeClr val="bg1"/>
                </a:solidFill>
                <a:latin typeface="Segoe UI" panose="020B0502040204020203" pitchFamily="34" charset="0"/>
                <a:cs typeface="Segoe UI" panose="020B0502040204020203" pitchFamily="34" charset="0"/>
              </a:rPr>
              <a:t>Your MHO serves as your advocate throughout the informal and formal DRP.</a:t>
            </a:r>
          </a:p>
          <a:p>
            <a:pPr algn="ctr">
              <a:defRPr/>
            </a:pPr>
            <a:r>
              <a:rPr lang="en-US" sz="1600" b="1" i="1" dirty="0">
                <a:solidFill>
                  <a:schemeClr val="bg1"/>
                </a:solidFill>
                <a:latin typeface="Segoe UI" panose="020B0502040204020203" pitchFamily="34" charset="0"/>
                <a:cs typeface="Segoe UI" panose="020B0502040204020203" pitchFamily="34" charset="0"/>
              </a:rPr>
              <a:t>To explore the DRP further, please visit the Marine Corps MHO Website (</a:t>
            </a:r>
            <a:r>
              <a:rPr lang="en-US" sz="1600" b="1" i="1"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 xmlns:ahyp="http://schemas.microsoft.com/office/drawing/2018/hyperlinkcolor" val="tx"/>
                    </a:ext>
                  </a:extLst>
                </a:hlinkClick>
              </a:rPr>
              <a:t>https://bit.ly/3n2zyGe</a:t>
            </a:r>
            <a:r>
              <a:rPr lang="en-US" sz="1600" b="1" i="1" dirty="0">
                <a:solidFill>
                  <a:schemeClr val="bg1"/>
                </a:solidFill>
                <a:latin typeface="Segoe UI" panose="020B0502040204020203" pitchFamily="34" charset="0"/>
                <a:cs typeface="Segoe UI" panose="020B0502040204020203" pitchFamily="34" charset="0"/>
              </a:rPr>
              <a:t>) </a:t>
            </a:r>
          </a:p>
        </p:txBody>
      </p:sp>
      <p:grpSp>
        <p:nvGrpSpPr>
          <p:cNvPr id="2" name="Group 1">
            <a:extLst>
              <a:ext uri="{FF2B5EF4-FFF2-40B4-BE49-F238E27FC236}">
                <a16:creationId xmlns:a16="http://schemas.microsoft.com/office/drawing/2014/main" id="{066DAAEC-D6E5-4531-899A-2E1FB3880A9B}"/>
              </a:ext>
            </a:extLst>
          </p:cNvPr>
          <p:cNvGrpSpPr/>
          <p:nvPr/>
        </p:nvGrpSpPr>
        <p:grpSpPr>
          <a:xfrm>
            <a:off x="620271" y="2330509"/>
            <a:ext cx="3788658" cy="3171017"/>
            <a:chOff x="620271" y="2509332"/>
            <a:chExt cx="3788658" cy="3171017"/>
          </a:xfrm>
        </p:grpSpPr>
        <p:grpSp>
          <p:nvGrpSpPr>
            <p:cNvPr id="8" name="Group 7">
              <a:extLst>
                <a:ext uri="{FF2B5EF4-FFF2-40B4-BE49-F238E27FC236}">
                  <a16:creationId xmlns:a16="http://schemas.microsoft.com/office/drawing/2014/main" id="{A1DDBB72-4908-4DAA-8B04-2BB1140625C2}"/>
                </a:ext>
              </a:extLst>
            </p:cNvPr>
            <p:cNvGrpSpPr/>
            <p:nvPr/>
          </p:nvGrpSpPr>
          <p:grpSpPr>
            <a:xfrm>
              <a:off x="620271" y="2586407"/>
              <a:ext cx="3788658" cy="3093942"/>
              <a:chOff x="462709" y="2171075"/>
              <a:chExt cx="3788658" cy="4736382"/>
            </a:xfrm>
          </p:grpSpPr>
          <p:sp>
            <p:nvSpPr>
              <p:cNvPr id="9" name="Rectangle 8">
                <a:extLst>
                  <a:ext uri="{FF2B5EF4-FFF2-40B4-BE49-F238E27FC236}">
                    <a16:creationId xmlns:a16="http://schemas.microsoft.com/office/drawing/2014/main" id="{AEF7BBD9-432D-4267-A2EB-9F570F27C579}"/>
                  </a:ext>
                </a:extLst>
              </p:cNvPr>
              <p:cNvSpPr/>
              <p:nvPr/>
            </p:nvSpPr>
            <p:spPr bwMode="auto">
              <a:xfrm>
                <a:off x="462709" y="2555455"/>
                <a:ext cx="3788658" cy="4352002"/>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600"/>
                  </a:spcBef>
                  <a:buFont typeface="Wingdings" panose="05000000000000000000" pitchFamily="2" charset="2"/>
                  <a:buChar char="Ø"/>
                </a:pPr>
                <a:endParaRPr lang="en-US" dirty="0">
                  <a:latin typeface="Segoe UI" panose="020B0502040204020203" pitchFamily="34" charset="0"/>
                  <a:cs typeface="Segoe UI" panose="020B0502040204020203" pitchFamily="34" charset="0"/>
                </a:endParaRPr>
              </a:p>
              <a:p>
                <a:pPr algn="ctr">
                  <a:spcBef>
                    <a:spcPts val="1200"/>
                  </a:spcBef>
                </a:pPr>
                <a:r>
                  <a:rPr lang="en-US" sz="1600" b="1" dirty="0">
                    <a:latin typeface="Segoe UI" panose="020B0502040204020203" pitchFamily="34" charset="0"/>
                    <a:cs typeface="Segoe UI" panose="020B0502040204020203" pitchFamily="34" charset="0"/>
                  </a:rPr>
                  <a:t>Informal DRP</a:t>
                </a:r>
              </a:p>
              <a:p>
                <a:pPr marL="285750" indent="-285750">
                  <a:spcBef>
                    <a:spcPts val="600"/>
                  </a:spcBef>
                  <a:buFont typeface="Arial" panose="020B0604020202020204" pitchFamily="34" charset="0"/>
                  <a:buChar char="•"/>
                </a:pPr>
                <a:r>
                  <a:rPr lang="en-US" sz="1600" dirty="0">
                    <a:latin typeface="Segoe UI" panose="020B0502040204020203" pitchFamily="34" charset="0"/>
                    <a:cs typeface="Segoe UI" panose="020B0502040204020203" pitchFamily="34" charset="0"/>
                  </a:rPr>
                  <a:t>If you notice an issue at your property, contact your PPV Partner to resolve it</a:t>
                </a:r>
              </a:p>
              <a:p>
                <a:pPr marL="285750" indent="-285750">
                  <a:spcBef>
                    <a:spcPts val="600"/>
                  </a:spcBef>
                  <a:buFont typeface="Arial" panose="020B0604020202020204" pitchFamily="34" charset="0"/>
                  <a:buChar char="•"/>
                </a:pPr>
                <a:r>
                  <a:rPr lang="en-US" sz="1600" i="1" dirty="0">
                    <a:latin typeface="Segoe UI" panose="020B0502040204020203" pitchFamily="34" charset="0"/>
                    <a:cs typeface="Segoe UI" panose="020B0502040204020203" pitchFamily="34" charset="0"/>
                  </a:rPr>
                  <a:t>You are encouraged </a:t>
                </a:r>
                <a:r>
                  <a:rPr lang="en-US" sz="1600" dirty="0">
                    <a:latin typeface="Segoe UI" panose="020B0502040204020203" pitchFamily="34" charset="0"/>
                    <a:cs typeface="Segoe UI" panose="020B0502040204020203" pitchFamily="34" charset="0"/>
                  </a:rPr>
                  <a:t>to utilize the informal process as your housing issue will be resolved in an efficient manner</a:t>
                </a:r>
              </a:p>
              <a:p>
                <a:pPr marR="0" algn="l" defTabSz="914400" rtl="0" eaLnBrk="0" fontAlgn="base" latinLnBrk="0" hangingPunct="0">
                  <a:lnSpc>
                    <a:spcPct val="80000"/>
                  </a:lnSpc>
                  <a:spcBef>
                    <a:spcPct val="20000"/>
                  </a:spcBef>
                  <a:spcAft>
                    <a:spcPct val="0"/>
                  </a:spcAft>
                  <a:buClr>
                    <a:srgbClr val="FF0000"/>
                  </a:buClr>
                  <a:buSzTx/>
                  <a:tabLst/>
                </a:pPr>
                <a:endParaRPr kumimoji="0" lang="en-US" sz="2000" i="0" u="none" strike="noStrike" cap="none" normalizeH="0" baseline="0" dirty="0">
                  <a:ln>
                    <a:noFill/>
                  </a:ln>
                  <a:solidFill>
                    <a:schemeClr val="tx1"/>
                  </a:solidFill>
                  <a:effectLst/>
                  <a:latin typeface="Arial" charset="0"/>
                  <a:cs typeface="Arial" charset="0"/>
                </a:endParaRPr>
              </a:p>
            </p:txBody>
          </p:sp>
          <p:sp>
            <p:nvSpPr>
              <p:cNvPr id="10" name="Oval 9">
                <a:extLst>
                  <a:ext uri="{FF2B5EF4-FFF2-40B4-BE49-F238E27FC236}">
                    <a16:creationId xmlns:a16="http://schemas.microsoft.com/office/drawing/2014/main" id="{2716F6CE-271E-4DE0-AD69-8FE1AEE34C89}"/>
                  </a:ext>
                </a:extLst>
              </p:cNvPr>
              <p:cNvSpPr/>
              <p:nvPr/>
            </p:nvSpPr>
            <p:spPr bwMode="auto">
              <a:xfrm>
                <a:off x="1942375" y="2171075"/>
                <a:ext cx="829328" cy="85388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sp>
          <p:nvSpPr>
            <p:cNvPr id="13" name="TextBox 12">
              <a:extLst>
                <a:ext uri="{FF2B5EF4-FFF2-40B4-BE49-F238E27FC236}">
                  <a16:creationId xmlns:a16="http://schemas.microsoft.com/office/drawing/2014/main" id="{75E15492-9A6E-4E3B-8EBE-D433E47BB738}"/>
                </a:ext>
              </a:extLst>
            </p:cNvPr>
            <p:cNvSpPr txBox="1"/>
            <p:nvPr/>
          </p:nvSpPr>
          <p:spPr>
            <a:xfrm>
              <a:off x="2277033" y="2509332"/>
              <a:ext cx="443742" cy="707886"/>
            </a:xfrm>
            <a:prstGeom prst="rect">
              <a:avLst/>
            </a:prstGeom>
            <a:noFill/>
          </p:spPr>
          <p:txBody>
            <a:bodyPr wrap="square" rtlCol="0">
              <a:spAutoFit/>
            </a:bodyPr>
            <a:lstStyle/>
            <a:p>
              <a:pPr>
                <a:buNone/>
              </a:pPr>
              <a:r>
                <a:rPr lang="en-US" sz="4000" b="1" dirty="0">
                  <a:solidFill>
                    <a:srgbClr val="0A2240"/>
                  </a:solidFill>
                  <a:latin typeface="Segoe UI" panose="020B0502040204020203" pitchFamily="34" charset="0"/>
                  <a:cs typeface="Segoe UI" panose="020B0502040204020203" pitchFamily="34" charset="0"/>
                </a:rPr>
                <a:t>1</a:t>
              </a:r>
            </a:p>
          </p:txBody>
        </p:sp>
      </p:grpSp>
      <p:grpSp>
        <p:nvGrpSpPr>
          <p:cNvPr id="3" name="Group 2">
            <a:extLst>
              <a:ext uri="{FF2B5EF4-FFF2-40B4-BE49-F238E27FC236}">
                <a16:creationId xmlns:a16="http://schemas.microsoft.com/office/drawing/2014/main" id="{FFE4223C-2B46-4209-AB66-A55868C239C5}"/>
              </a:ext>
            </a:extLst>
          </p:cNvPr>
          <p:cNvGrpSpPr/>
          <p:nvPr/>
        </p:nvGrpSpPr>
        <p:grpSpPr>
          <a:xfrm>
            <a:off x="4735071" y="2353659"/>
            <a:ext cx="3788658" cy="3149906"/>
            <a:chOff x="4735071" y="2428307"/>
            <a:chExt cx="3788658" cy="3149906"/>
          </a:xfrm>
        </p:grpSpPr>
        <p:grpSp>
          <p:nvGrpSpPr>
            <p:cNvPr id="5" name="Group 4">
              <a:extLst>
                <a:ext uri="{FF2B5EF4-FFF2-40B4-BE49-F238E27FC236}">
                  <a16:creationId xmlns:a16="http://schemas.microsoft.com/office/drawing/2014/main" id="{58781035-4EAF-45E9-A9EB-9AF266DEB1C8}"/>
                </a:ext>
              </a:extLst>
            </p:cNvPr>
            <p:cNvGrpSpPr/>
            <p:nvPr/>
          </p:nvGrpSpPr>
          <p:grpSpPr>
            <a:xfrm>
              <a:off x="4735071" y="2505634"/>
              <a:ext cx="3788658" cy="3072579"/>
              <a:chOff x="4669542" y="1500184"/>
              <a:chExt cx="3788658" cy="5069438"/>
            </a:xfrm>
          </p:grpSpPr>
          <p:sp>
            <p:nvSpPr>
              <p:cNvPr id="6" name="Rectangle 5">
                <a:extLst>
                  <a:ext uri="{FF2B5EF4-FFF2-40B4-BE49-F238E27FC236}">
                    <a16:creationId xmlns:a16="http://schemas.microsoft.com/office/drawing/2014/main" id="{AB306D01-CD0B-4F3A-AAEA-A488FC45D0BE}"/>
                  </a:ext>
                </a:extLst>
              </p:cNvPr>
              <p:cNvSpPr/>
              <p:nvPr/>
            </p:nvSpPr>
            <p:spPr bwMode="auto">
              <a:xfrm>
                <a:off x="4669542" y="1879207"/>
                <a:ext cx="3788658" cy="4690415"/>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60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spcBef>
                    <a:spcPts val="1200"/>
                  </a:spcBef>
                </a:pPr>
                <a:r>
                  <a:rPr lang="en-US" sz="1600" b="1" dirty="0">
                    <a:latin typeface="Segoe UI" panose="020B0502040204020203" pitchFamily="34" charset="0"/>
                    <a:cs typeface="Segoe UI" panose="020B0502040204020203" pitchFamily="34" charset="0"/>
                  </a:rPr>
                  <a:t>Formal DRP</a:t>
                </a:r>
              </a:p>
              <a:p>
                <a:pPr marL="285750" indent="-285750">
                  <a:spcBef>
                    <a:spcPts val="600"/>
                  </a:spcBef>
                  <a:buFont typeface="Arial" panose="020B0604020202020204" pitchFamily="34" charset="0"/>
                  <a:buChar char="•"/>
                </a:pPr>
                <a:r>
                  <a:rPr lang="en-US" sz="1600" dirty="0" smtClean="0">
                    <a:latin typeface="Segoe UI" panose="020B0502040204020203" pitchFamily="34" charset="0"/>
                    <a:cs typeface="Segoe UI" panose="020B0502040204020203" pitchFamily="34" charset="0"/>
                  </a:rPr>
                  <a:t>You </a:t>
                </a:r>
                <a:r>
                  <a:rPr lang="en-US" sz="1600" dirty="0">
                    <a:latin typeface="Segoe UI" panose="020B0502040204020203" pitchFamily="34" charset="0"/>
                    <a:cs typeface="Segoe UI" panose="020B0502040204020203" pitchFamily="34" charset="0"/>
                  </a:rPr>
                  <a:t>must first attempt to resolve </a:t>
                </a:r>
                <a:r>
                  <a:rPr lang="en-US" sz="1600" dirty="0" smtClean="0">
                    <a:latin typeface="Segoe UI" panose="020B0502040204020203" pitchFamily="34" charset="0"/>
                    <a:cs typeface="Segoe UI" panose="020B0502040204020203" pitchFamily="34" charset="0"/>
                  </a:rPr>
                  <a:t>  your </a:t>
                </a:r>
                <a:r>
                  <a:rPr lang="en-US" sz="1600" dirty="0">
                    <a:latin typeface="Segoe UI" panose="020B0502040204020203" pitchFamily="34" charset="0"/>
                    <a:cs typeface="Segoe UI" panose="020B0502040204020203" pitchFamily="34" charset="0"/>
                  </a:rPr>
                  <a:t>housing issue through the informal DRP before you can initiate the formal DRP</a:t>
                </a:r>
              </a:p>
              <a:p>
                <a:pPr marL="285750" indent="-285750">
                  <a:spcBef>
                    <a:spcPts val="600"/>
                  </a:spcBef>
                  <a:buFont typeface="Arial" panose="020B0604020202020204" pitchFamily="34" charset="0"/>
                  <a:buChar char="•"/>
                </a:pPr>
                <a:r>
                  <a:rPr lang="en-US" sz="1600" dirty="0">
                    <a:latin typeface="Segoe UI" panose="020B0502040204020203" pitchFamily="34" charset="0"/>
                    <a:cs typeface="Segoe UI" panose="020B0502040204020203" pitchFamily="34" charset="0"/>
                  </a:rPr>
                  <a:t>The formal DRP is expected to take 30-60 days</a:t>
                </a:r>
              </a:p>
              <a:p>
                <a:pPr>
                  <a:spcBef>
                    <a:spcPts val="600"/>
                  </a:spcBef>
                </a:pPr>
                <a:endParaRPr lang="en-US" dirty="0">
                  <a:latin typeface="Segoe UI" panose="020B0502040204020203" pitchFamily="34" charset="0"/>
                  <a:cs typeface="Segoe UI" panose="020B0502040204020203" pitchFamily="34" charset="0"/>
                </a:endParaRPr>
              </a:p>
            </p:txBody>
          </p:sp>
          <p:sp>
            <p:nvSpPr>
              <p:cNvPr id="7" name="Oval 6">
                <a:extLst>
                  <a:ext uri="{FF2B5EF4-FFF2-40B4-BE49-F238E27FC236}">
                    <a16:creationId xmlns:a16="http://schemas.microsoft.com/office/drawing/2014/main" id="{3B918DDA-868C-4938-92F5-B43F6F3C5D67}"/>
                  </a:ext>
                </a:extLst>
              </p:cNvPr>
              <p:cNvSpPr/>
              <p:nvPr/>
            </p:nvSpPr>
            <p:spPr bwMode="auto">
              <a:xfrm>
                <a:off x="6149207" y="1500184"/>
                <a:ext cx="829328" cy="91277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sp>
          <p:nvSpPr>
            <p:cNvPr id="16" name="TextBox 15">
              <a:extLst>
                <a:ext uri="{FF2B5EF4-FFF2-40B4-BE49-F238E27FC236}">
                  <a16:creationId xmlns:a16="http://schemas.microsoft.com/office/drawing/2014/main" id="{8E7AE315-4BD4-45E7-88FC-552DECBB3EAC}"/>
                </a:ext>
              </a:extLst>
            </p:cNvPr>
            <p:cNvSpPr txBox="1"/>
            <p:nvPr/>
          </p:nvSpPr>
          <p:spPr>
            <a:xfrm>
              <a:off x="6407529" y="2428307"/>
              <a:ext cx="443742" cy="707886"/>
            </a:xfrm>
            <a:prstGeom prst="rect">
              <a:avLst/>
            </a:prstGeom>
            <a:noFill/>
          </p:spPr>
          <p:txBody>
            <a:bodyPr wrap="square" rtlCol="0">
              <a:spAutoFit/>
            </a:bodyPr>
            <a:lstStyle/>
            <a:p>
              <a:pPr>
                <a:buNone/>
              </a:pPr>
              <a:r>
                <a:rPr lang="en-US" sz="4000" b="1" dirty="0">
                  <a:solidFill>
                    <a:srgbClr val="0A2240"/>
                  </a:solidFill>
                  <a:latin typeface="Segoe UI" panose="020B0502040204020203" pitchFamily="34" charset="0"/>
                  <a:cs typeface="Segoe UI" panose="020B0502040204020203" pitchFamily="34" charset="0"/>
                </a:rPr>
                <a:t>2</a:t>
              </a:r>
            </a:p>
          </p:txBody>
        </p:sp>
      </p:grpSp>
      <p:sp>
        <p:nvSpPr>
          <p:cNvPr id="15" name="Date Placeholder 8">
            <a:extLst>
              <a:ext uri="{FF2B5EF4-FFF2-40B4-BE49-F238E27FC236}">
                <a16:creationId xmlns:a16="http://schemas.microsoft.com/office/drawing/2014/main" id="{90C3DBF9-5F10-4F50-A564-472CA234CB1B}"/>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8" name="Slide Number Placeholder 10">
            <a:extLst>
              <a:ext uri="{FF2B5EF4-FFF2-40B4-BE49-F238E27FC236}">
                <a16:creationId xmlns:a16="http://schemas.microsoft.com/office/drawing/2014/main" id="{59D7C2E6-5CF5-4DDA-89B3-87AE3E161B84}"/>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18</a:t>
            </a:fld>
            <a:endParaRPr lang="en-US" dirty="0"/>
          </a:p>
        </p:txBody>
      </p:sp>
    </p:spTree>
    <p:extLst>
      <p:ext uri="{BB962C8B-B14F-4D97-AF65-F5344CB8AC3E}">
        <p14:creationId xmlns:p14="http://schemas.microsoft.com/office/powerpoint/2010/main" val="92913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Informal Dispute Resolution Process </a:t>
            </a:r>
          </a:p>
        </p:txBody>
      </p:sp>
      <p:sp>
        <p:nvSpPr>
          <p:cNvPr id="14" name="TextBox 13">
            <a:extLst>
              <a:ext uri="{FF2B5EF4-FFF2-40B4-BE49-F238E27FC236}">
                <a16:creationId xmlns:a16="http://schemas.microsoft.com/office/drawing/2014/main" id="{77E91305-2ED2-4D88-A661-014821DBACF1}"/>
              </a:ext>
            </a:extLst>
          </p:cNvPr>
          <p:cNvSpPr txBox="1"/>
          <p:nvPr/>
        </p:nvSpPr>
        <p:spPr>
          <a:xfrm>
            <a:off x="628650" y="1506620"/>
            <a:ext cx="7772400" cy="830997"/>
          </a:xfrm>
          <a:prstGeom prst="rect">
            <a:avLst/>
          </a:prstGeom>
          <a:noFill/>
        </p:spPr>
        <p:txBody>
          <a:bodyPr wrap="square" rtlCol="0">
            <a:spAutoFit/>
          </a:bodyPr>
          <a:lstStyle/>
          <a:p>
            <a:pPr>
              <a:defRPr/>
            </a:pPr>
            <a:r>
              <a:rPr lang="en-US" sz="1600" i="1" dirty="0">
                <a:latin typeface="Segoe UI" panose="020B0502040204020203" pitchFamily="34" charset="0"/>
                <a:cs typeface="Segoe UI" panose="020B0502040204020203" pitchFamily="34" charset="0"/>
              </a:rPr>
              <a:t>The dispute resolution process starts with an informal process of communication between you and the PPV Partner. </a:t>
            </a:r>
            <a:r>
              <a:rPr lang="en-US" sz="1600" b="1" i="1" dirty="0">
                <a:latin typeface="Segoe UI" panose="020B0502040204020203" pitchFamily="34" charset="0"/>
                <a:cs typeface="Segoe UI" panose="020B0502040204020203" pitchFamily="34" charset="0"/>
              </a:rPr>
              <a:t>You are encouraged </a:t>
            </a:r>
            <a:r>
              <a:rPr lang="en-US" sz="1600" i="1" dirty="0">
                <a:latin typeface="Segoe UI" panose="020B0502040204020203" pitchFamily="34" charset="0"/>
                <a:cs typeface="Segoe UI" panose="020B0502040204020203" pitchFamily="34" charset="0"/>
              </a:rPr>
              <a:t>to utilize the informal process as your housing issue will be resolved in a more efficient and timely manner</a:t>
            </a:r>
          </a:p>
        </p:txBody>
      </p:sp>
      <p:grpSp>
        <p:nvGrpSpPr>
          <p:cNvPr id="2" name="Group 1">
            <a:extLst>
              <a:ext uri="{FF2B5EF4-FFF2-40B4-BE49-F238E27FC236}">
                <a16:creationId xmlns:a16="http://schemas.microsoft.com/office/drawing/2014/main" id="{5F2F97E8-13D1-4C17-8728-8BBCB04A1D6B}"/>
              </a:ext>
            </a:extLst>
          </p:cNvPr>
          <p:cNvGrpSpPr/>
          <p:nvPr/>
        </p:nvGrpSpPr>
        <p:grpSpPr>
          <a:xfrm>
            <a:off x="482095" y="2404545"/>
            <a:ext cx="7976103" cy="923331"/>
            <a:chOff x="482096" y="2610926"/>
            <a:chExt cx="7976103" cy="923331"/>
          </a:xfrm>
        </p:grpSpPr>
        <p:sp>
          <p:nvSpPr>
            <p:cNvPr id="15" name="Rectangle: Rounded Corners 14">
              <a:extLst>
                <a:ext uri="{FF2B5EF4-FFF2-40B4-BE49-F238E27FC236}">
                  <a16:creationId xmlns:a16="http://schemas.microsoft.com/office/drawing/2014/main" id="{868AE0D7-55FF-4D1C-ADB0-B439C10E06B6}"/>
                </a:ext>
              </a:extLst>
            </p:cNvPr>
            <p:cNvSpPr/>
            <p:nvPr/>
          </p:nvSpPr>
          <p:spPr bwMode="auto">
            <a:xfrm>
              <a:off x="837630" y="2610926"/>
              <a:ext cx="7620569" cy="912533"/>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7" name="Oval 16">
              <a:extLst>
                <a:ext uri="{FF2B5EF4-FFF2-40B4-BE49-F238E27FC236}">
                  <a16:creationId xmlns:a16="http://schemas.microsoft.com/office/drawing/2014/main" id="{AC617994-8C10-41EA-A7D2-253BBD2B8831}"/>
                </a:ext>
              </a:extLst>
            </p:cNvPr>
            <p:cNvSpPr/>
            <p:nvPr/>
          </p:nvSpPr>
          <p:spPr bwMode="auto">
            <a:xfrm>
              <a:off x="482096" y="2610926"/>
              <a:ext cx="1088519"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8" name="TextBox 17">
              <a:extLst>
                <a:ext uri="{FF2B5EF4-FFF2-40B4-BE49-F238E27FC236}">
                  <a16:creationId xmlns:a16="http://schemas.microsoft.com/office/drawing/2014/main" id="{BCC99018-677D-40DC-A620-22075C14B70F}"/>
                </a:ext>
              </a:extLst>
            </p:cNvPr>
            <p:cNvSpPr txBox="1"/>
            <p:nvPr/>
          </p:nvSpPr>
          <p:spPr>
            <a:xfrm>
              <a:off x="1678812" y="2666143"/>
              <a:ext cx="6779387" cy="584775"/>
            </a:xfrm>
            <a:prstGeom prst="rect">
              <a:avLst/>
            </a:prstGeom>
            <a:noFill/>
          </p:spPr>
          <p:txBody>
            <a:bodyPr wrap="square" rtlCol="0">
              <a:spAutoFit/>
            </a:bodyPr>
            <a:lstStyle/>
            <a:p>
              <a:pPr>
                <a:defRPr/>
              </a:pPr>
              <a:r>
                <a:rPr lang="en-US" sz="1600" kern="0" dirty="0">
                  <a:solidFill>
                    <a:prstClr val="black"/>
                  </a:solidFill>
                  <a:latin typeface="Segoe UI" panose="020B0502040204020203" pitchFamily="34" charset="0"/>
                  <a:cs typeface="Segoe UI" panose="020B0502040204020203" pitchFamily="34" charset="0"/>
                </a:rPr>
                <a:t>If you find a problem at the property where you currently reside, contact your PPV Partner so they can take steps to properly resolve the issue</a:t>
              </a:r>
            </a:p>
          </p:txBody>
        </p:sp>
        <p:pic>
          <p:nvPicPr>
            <p:cNvPr id="19" name="Graphic 18" descr="Tools">
              <a:extLst>
                <a:ext uri="{FF2B5EF4-FFF2-40B4-BE49-F238E27FC236}">
                  <a16:creationId xmlns:a16="http://schemas.microsoft.com/office/drawing/2014/main" id="{9D64EDC2-BE70-4F1C-AA65-34FAC9FAE4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5849" y="2666143"/>
              <a:ext cx="801011" cy="801011"/>
            </a:xfrm>
            <a:prstGeom prst="rect">
              <a:avLst/>
            </a:prstGeom>
          </p:spPr>
        </p:pic>
      </p:grpSp>
      <p:grpSp>
        <p:nvGrpSpPr>
          <p:cNvPr id="5" name="Group 4">
            <a:extLst>
              <a:ext uri="{FF2B5EF4-FFF2-40B4-BE49-F238E27FC236}">
                <a16:creationId xmlns:a16="http://schemas.microsoft.com/office/drawing/2014/main" id="{B8C0799D-7993-4522-91F4-E049F6AC8E84}"/>
              </a:ext>
            </a:extLst>
          </p:cNvPr>
          <p:cNvGrpSpPr/>
          <p:nvPr/>
        </p:nvGrpSpPr>
        <p:grpSpPr>
          <a:xfrm>
            <a:off x="482096" y="4600756"/>
            <a:ext cx="7976103" cy="923331"/>
            <a:chOff x="482096" y="4796705"/>
            <a:chExt cx="7976103" cy="923331"/>
          </a:xfrm>
        </p:grpSpPr>
        <p:sp>
          <p:nvSpPr>
            <p:cNvPr id="23" name="Rectangle: Rounded Corners 22">
              <a:extLst>
                <a:ext uri="{FF2B5EF4-FFF2-40B4-BE49-F238E27FC236}">
                  <a16:creationId xmlns:a16="http://schemas.microsoft.com/office/drawing/2014/main" id="{F9F9EF45-F2FE-42F5-BD97-05314789E4AA}"/>
                </a:ext>
              </a:extLst>
            </p:cNvPr>
            <p:cNvSpPr/>
            <p:nvPr/>
          </p:nvSpPr>
          <p:spPr bwMode="auto">
            <a:xfrm>
              <a:off x="837630" y="4796705"/>
              <a:ext cx="7620569" cy="912533"/>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4" name="Oval 23">
              <a:extLst>
                <a:ext uri="{FF2B5EF4-FFF2-40B4-BE49-F238E27FC236}">
                  <a16:creationId xmlns:a16="http://schemas.microsoft.com/office/drawing/2014/main" id="{B8CD4AA0-4DA2-4124-9E6A-C7AAA6B7AB61}"/>
                </a:ext>
              </a:extLst>
            </p:cNvPr>
            <p:cNvSpPr/>
            <p:nvPr/>
          </p:nvSpPr>
          <p:spPr bwMode="auto">
            <a:xfrm>
              <a:off x="482096" y="4796705"/>
              <a:ext cx="1088519"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5" name="TextBox 24">
              <a:extLst>
                <a:ext uri="{FF2B5EF4-FFF2-40B4-BE49-F238E27FC236}">
                  <a16:creationId xmlns:a16="http://schemas.microsoft.com/office/drawing/2014/main" id="{7598E36B-7D44-4932-8BB9-7E63876567D7}"/>
                </a:ext>
              </a:extLst>
            </p:cNvPr>
            <p:cNvSpPr txBox="1"/>
            <p:nvPr/>
          </p:nvSpPr>
          <p:spPr>
            <a:xfrm>
              <a:off x="1657350" y="4849207"/>
              <a:ext cx="6779387" cy="830997"/>
            </a:xfrm>
            <a:prstGeom prst="rect">
              <a:avLst/>
            </a:prstGeom>
            <a:noFill/>
          </p:spPr>
          <p:txBody>
            <a:bodyPr wrap="square" rtlCol="0">
              <a:spAutoFit/>
            </a:bodyPr>
            <a:lstStyle/>
            <a:p>
              <a:pPr>
                <a:defRPr/>
              </a:pPr>
              <a:r>
                <a:rPr lang="en-US" sz="1600" kern="0" dirty="0">
                  <a:solidFill>
                    <a:prstClr val="black"/>
                  </a:solidFill>
                  <a:latin typeface="Segoe UI" panose="020B0502040204020203" pitchFamily="34" charset="0"/>
                  <a:cs typeface="Segoe UI" panose="020B0502040204020203" pitchFamily="34" charset="0"/>
                </a:rPr>
                <a:t>If the PPV Partner or Regional Manager does not resolve the issue, contact the MHO and inform them of the problem at your property. The MHO may investigate the issue</a:t>
              </a:r>
            </a:p>
          </p:txBody>
        </p:sp>
        <p:pic>
          <p:nvPicPr>
            <p:cNvPr id="29" name="Graphic 28" descr="Speaker Phone">
              <a:extLst>
                <a:ext uri="{FF2B5EF4-FFF2-40B4-BE49-F238E27FC236}">
                  <a16:creationId xmlns:a16="http://schemas.microsoft.com/office/drawing/2014/main" id="{034B3490-01FD-4140-9EC0-894A9C6E16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86645" y="4796705"/>
              <a:ext cx="914400" cy="914400"/>
            </a:xfrm>
            <a:prstGeom prst="rect">
              <a:avLst/>
            </a:prstGeom>
          </p:spPr>
        </p:pic>
      </p:grpSp>
      <p:grpSp>
        <p:nvGrpSpPr>
          <p:cNvPr id="6" name="Group 5">
            <a:extLst>
              <a:ext uri="{FF2B5EF4-FFF2-40B4-BE49-F238E27FC236}">
                <a16:creationId xmlns:a16="http://schemas.microsoft.com/office/drawing/2014/main" id="{7987F396-5517-4718-B03D-98B78DB47DF9}"/>
              </a:ext>
            </a:extLst>
          </p:cNvPr>
          <p:cNvGrpSpPr/>
          <p:nvPr/>
        </p:nvGrpSpPr>
        <p:grpSpPr>
          <a:xfrm>
            <a:off x="482096" y="5672553"/>
            <a:ext cx="7976103" cy="923331"/>
            <a:chOff x="482096" y="5868502"/>
            <a:chExt cx="7976103" cy="923331"/>
          </a:xfrm>
        </p:grpSpPr>
        <p:sp>
          <p:nvSpPr>
            <p:cNvPr id="26" name="Rectangle: Rounded Corners 25">
              <a:extLst>
                <a:ext uri="{FF2B5EF4-FFF2-40B4-BE49-F238E27FC236}">
                  <a16:creationId xmlns:a16="http://schemas.microsoft.com/office/drawing/2014/main" id="{D034D8A6-90C4-43C7-8E67-BC64F6451BC3}"/>
                </a:ext>
              </a:extLst>
            </p:cNvPr>
            <p:cNvSpPr/>
            <p:nvPr/>
          </p:nvSpPr>
          <p:spPr bwMode="auto">
            <a:xfrm>
              <a:off x="837630" y="5868502"/>
              <a:ext cx="7620569" cy="912533"/>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7" name="Oval 26">
              <a:extLst>
                <a:ext uri="{FF2B5EF4-FFF2-40B4-BE49-F238E27FC236}">
                  <a16:creationId xmlns:a16="http://schemas.microsoft.com/office/drawing/2014/main" id="{A2D951A1-53BD-4525-8700-891759A5A607}"/>
                </a:ext>
              </a:extLst>
            </p:cNvPr>
            <p:cNvSpPr/>
            <p:nvPr/>
          </p:nvSpPr>
          <p:spPr bwMode="auto">
            <a:xfrm>
              <a:off x="482096" y="5868502"/>
              <a:ext cx="1088519"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8" name="TextBox 27">
              <a:extLst>
                <a:ext uri="{FF2B5EF4-FFF2-40B4-BE49-F238E27FC236}">
                  <a16:creationId xmlns:a16="http://schemas.microsoft.com/office/drawing/2014/main" id="{43AD33CC-65CB-4B7E-BAF7-64B460DA4952}"/>
                </a:ext>
              </a:extLst>
            </p:cNvPr>
            <p:cNvSpPr txBox="1"/>
            <p:nvPr/>
          </p:nvSpPr>
          <p:spPr>
            <a:xfrm>
              <a:off x="1678811" y="5891587"/>
              <a:ext cx="6779387" cy="830997"/>
            </a:xfrm>
            <a:prstGeom prst="rect">
              <a:avLst/>
            </a:prstGeom>
            <a:noFill/>
            <a:ln>
              <a:noFill/>
            </a:ln>
          </p:spPr>
          <p:txBody>
            <a:bodyPr wrap="square" rtlCol="0">
              <a:spAutoFit/>
            </a:bodyPr>
            <a:lstStyle/>
            <a:p>
              <a:pPr>
                <a:defRPr/>
              </a:pPr>
              <a:r>
                <a:rPr lang="en-US" sz="1600" kern="0" dirty="0">
                  <a:solidFill>
                    <a:prstClr val="black"/>
                  </a:solidFill>
                  <a:latin typeface="Segoe UI" panose="020B0502040204020203" pitchFamily="34" charset="0"/>
                  <a:cs typeface="Segoe UI" panose="020B0502040204020203" pitchFamily="34" charset="0"/>
                </a:rPr>
                <a:t>If you are not satisfied that your housing issue has been solved, your MHO will provide you with a form which can be filled out, initiating the formal dispute resolution process</a:t>
              </a:r>
            </a:p>
          </p:txBody>
        </p:sp>
        <p:pic>
          <p:nvPicPr>
            <p:cNvPr id="30" name="Graphic 29" descr="Paper">
              <a:extLst>
                <a:ext uri="{FF2B5EF4-FFF2-40B4-BE49-F238E27FC236}">
                  <a16:creationId xmlns:a16="http://schemas.microsoft.com/office/drawing/2014/main" id="{2E2C88A4-4164-4553-B8D2-C93DF5EBE2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21607" y="5930307"/>
              <a:ext cx="805253" cy="805253"/>
            </a:xfrm>
            <a:prstGeom prst="rect">
              <a:avLst/>
            </a:prstGeom>
          </p:spPr>
        </p:pic>
      </p:grpSp>
      <p:grpSp>
        <p:nvGrpSpPr>
          <p:cNvPr id="3" name="Group 2">
            <a:extLst>
              <a:ext uri="{FF2B5EF4-FFF2-40B4-BE49-F238E27FC236}">
                <a16:creationId xmlns:a16="http://schemas.microsoft.com/office/drawing/2014/main" id="{5DF354F3-9194-4462-8BD4-FEC45C85D538}"/>
              </a:ext>
            </a:extLst>
          </p:cNvPr>
          <p:cNvGrpSpPr/>
          <p:nvPr/>
        </p:nvGrpSpPr>
        <p:grpSpPr>
          <a:xfrm>
            <a:off x="482095" y="3517066"/>
            <a:ext cx="7976103" cy="923331"/>
            <a:chOff x="482095" y="3713015"/>
            <a:chExt cx="7976103" cy="923331"/>
          </a:xfrm>
        </p:grpSpPr>
        <p:sp>
          <p:nvSpPr>
            <p:cNvPr id="20" name="Rectangle: Rounded Corners 19">
              <a:extLst>
                <a:ext uri="{FF2B5EF4-FFF2-40B4-BE49-F238E27FC236}">
                  <a16:creationId xmlns:a16="http://schemas.microsoft.com/office/drawing/2014/main" id="{EC47B933-EFFC-4AD9-A992-D10E9AC90FF2}"/>
                </a:ext>
              </a:extLst>
            </p:cNvPr>
            <p:cNvSpPr/>
            <p:nvPr/>
          </p:nvSpPr>
          <p:spPr bwMode="auto">
            <a:xfrm>
              <a:off x="837629" y="3713015"/>
              <a:ext cx="7620569" cy="912533"/>
            </a:xfrm>
            <a:prstGeom prst="roundRect">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1" name="Oval 20">
              <a:extLst>
                <a:ext uri="{FF2B5EF4-FFF2-40B4-BE49-F238E27FC236}">
                  <a16:creationId xmlns:a16="http://schemas.microsoft.com/office/drawing/2014/main" id="{B7D45456-F630-4BF3-B876-CAA7613592DB}"/>
                </a:ext>
              </a:extLst>
            </p:cNvPr>
            <p:cNvSpPr/>
            <p:nvPr/>
          </p:nvSpPr>
          <p:spPr bwMode="auto">
            <a:xfrm>
              <a:off x="482095" y="3713015"/>
              <a:ext cx="1088519"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2" name="TextBox 21">
              <a:extLst>
                <a:ext uri="{FF2B5EF4-FFF2-40B4-BE49-F238E27FC236}">
                  <a16:creationId xmlns:a16="http://schemas.microsoft.com/office/drawing/2014/main" id="{7581C728-EB2C-4CAD-894E-0610DCBF5B6D}"/>
                </a:ext>
              </a:extLst>
            </p:cNvPr>
            <p:cNvSpPr txBox="1"/>
            <p:nvPr/>
          </p:nvSpPr>
          <p:spPr>
            <a:xfrm>
              <a:off x="1678811" y="3869736"/>
              <a:ext cx="6403007" cy="584775"/>
            </a:xfrm>
            <a:prstGeom prst="rect">
              <a:avLst/>
            </a:prstGeom>
            <a:noFill/>
          </p:spPr>
          <p:txBody>
            <a:bodyPr wrap="square" rtlCol="0">
              <a:spAutoFit/>
            </a:bodyPr>
            <a:lstStyle/>
            <a:p>
              <a:pPr>
                <a:defRPr/>
              </a:pPr>
              <a:r>
                <a:rPr lang="en-US" sz="1600" kern="0" dirty="0">
                  <a:solidFill>
                    <a:prstClr val="black"/>
                  </a:solidFill>
                  <a:latin typeface="Segoe UI" panose="020B0502040204020203" pitchFamily="34" charset="0"/>
                  <a:cs typeface="Segoe UI" panose="020B0502040204020203" pitchFamily="34" charset="0"/>
                </a:rPr>
                <a:t>Elevate to the PPV Partner Regional Manager if the action taken is unsatisfactory</a:t>
              </a:r>
            </a:p>
          </p:txBody>
        </p:sp>
        <p:pic>
          <p:nvPicPr>
            <p:cNvPr id="31" name="Graphic 30" descr="Stopwatch">
              <a:extLst>
                <a:ext uri="{FF2B5EF4-FFF2-40B4-BE49-F238E27FC236}">
                  <a16:creationId xmlns:a16="http://schemas.microsoft.com/office/drawing/2014/main" id="{79FB23D0-581B-4D88-AEA0-C5D0DA32E76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67032" y="3721946"/>
              <a:ext cx="914400" cy="914400"/>
            </a:xfrm>
            <a:prstGeom prst="rect">
              <a:avLst/>
            </a:prstGeom>
          </p:spPr>
        </p:pic>
      </p:grpSp>
      <p:sp>
        <p:nvSpPr>
          <p:cNvPr id="32" name="Date Placeholder 8">
            <a:extLst>
              <a:ext uri="{FF2B5EF4-FFF2-40B4-BE49-F238E27FC236}">
                <a16:creationId xmlns:a16="http://schemas.microsoft.com/office/drawing/2014/main" id="{FFE4D6E9-E71F-4C4C-8313-4DACF0F6AEB7}"/>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34" name="Slide Number Placeholder 10">
            <a:extLst>
              <a:ext uri="{FF2B5EF4-FFF2-40B4-BE49-F238E27FC236}">
                <a16:creationId xmlns:a16="http://schemas.microsoft.com/office/drawing/2014/main" id="{C7DF5E8D-D4C7-45F3-918A-8421F7176F2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19</a:t>
            </a:fld>
            <a:endParaRPr lang="en-US" dirty="0"/>
          </a:p>
        </p:txBody>
      </p:sp>
    </p:spTree>
    <p:extLst>
      <p:ext uri="{BB962C8B-B14F-4D97-AF65-F5344CB8AC3E}">
        <p14:creationId xmlns:p14="http://schemas.microsoft.com/office/powerpoint/2010/main" val="246477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Table of Contents</a:t>
            </a:r>
          </a:p>
        </p:txBody>
      </p:sp>
      <p:sp>
        <p:nvSpPr>
          <p:cNvPr id="7" name="Date Placeholder 8">
            <a:extLst>
              <a:ext uri="{FF2B5EF4-FFF2-40B4-BE49-F238E27FC236}">
                <a16:creationId xmlns:a16="http://schemas.microsoft.com/office/drawing/2014/main" id="{05CB729A-BFB1-445B-B236-A4A0BB913FC4}"/>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1" name="Slide Number Placeholder 10">
            <a:extLst>
              <a:ext uri="{FF2B5EF4-FFF2-40B4-BE49-F238E27FC236}">
                <a16:creationId xmlns:a16="http://schemas.microsoft.com/office/drawing/2014/main" id="{1511E385-B97F-4602-AD58-25D53293BBA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2</a:t>
            </a:fld>
            <a:endParaRPr lang="en-US" dirty="0"/>
          </a:p>
        </p:txBody>
      </p:sp>
      <p:graphicFrame>
        <p:nvGraphicFramePr>
          <p:cNvPr id="6" name="Table 4">
            <a:extLst>
              <a:ext uri="{FF2B5EF4-FFF2-40B4-BE49-F238E27FC236}">
                <a16:creationId xmlns:a16="http://schemas.microsoft.com/office/drawing/2014/main" id="{39F0547C-E215-4B1B-B1BF-2C1D1DABDDCD}"/>
              </a:ext>
            </a:extLst>
          </p:cNvPr>
          <p:cNvGraphicFramePr>
            <a:graphicFrameLocks noGrp="1"/>
          </p:cNvGraphicFramePr>
          <p:nvPr>
            <p:extLst>
              <p:ext uri="{D42A27DB-BD31-4B8C-83A1-F6EECF244321}">
                <p14:modId xmlns:p14="http://schemas.microsoft.com/office/powerpoint/2010/main" val="2004644189"/>
              </p:ext>
            </p:extLst>
          </p:nvPr>
        </p:nvGraphicFramePr>
        <p:xfrm>
          <a:off x="721895" y="1636294"/>
          <a:ext cx="7888704" cy="4724400"/>
        </p:xfrm>
        <a:graphic>
          <a:graphicData uri="http://schemas.openxmlformats.org/drawingml/2006/table">
            <a:tbl>
              <a:tblPr firstRow="1" bandRow="1">
                <a:tableStyleId>{5C22544A-7EE6-4342-B048-85BDC9FD1C3A}</a:tableStyleId>
              </a:tblPr>
              <a:tblGrid>
                <a:gridCol w="3286467">
                  <a:extLst>
                    <a:ext uri="{9D8B030D-6E8A-4147-A177-3AD203B41FA5}">
                      <a16:colId xmlns:a16="http://schemas.microsoft.com/office/drawing/2014/main" val="1969857872"/>
                    </a:ext>
                  </a:extLst>
                </a:gridCol>
                <a:gridCol w="4602237">
                  <a:extLst>
                    <a:ext uri="{9D8B030D-6E8A-4147-A177-3AD203B41FA5}">
                      <a16:colId xmlns:a16="http://schemas.microsoft.com/office/drawing/2014/main" val="1437868334"/>
                    </a:ext>
                  </a:extLst>
                </a:gridCol>
              </a:tblGrid>
              <a:tr h="33417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Segoe UI" panose="020B0502040204020203" pitchFamily="34" charset="0"/>
                          <a:cs typeface="Segoe UI" panose="020B0502040204020203" pitchFamily="34" charset="0"/>
                        </a:rPr>
                        <a:t>Section</a:t>
                      </a:r>
                    </a:p>
                  </a:txBody>
                  <a:tcPr>
                    <a:solidFill>
                      <a:srgbClr val="0A224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Segoe UI" panose="020B0502040204020203" pitchFamily="34" charset="0"/>
                          <a:cs typeface="Segoe UI" panose="020B0502040204020203" pitchFamily="34" charset="0"/>
                        </a:rPr>
                        <a:t>Topics</a:t>
                      </a:r>
                    </a:p>
                  </a:txBody>
                  <a:tcPr>
                    <a:solidFill>
                      <a:srgbClr val="0A2240"/>
                    </a:solidFill>
                  </a:tcPr>
                </a:tc>
                <a:extLst>
                  <a:ext uri="{0D108BD9-81ED-4DB2-BD59-A6C34878D82A}">
                    <a16:rowId xmlns:a16="http://schemas.microsoft.com/office/drawing/2014/main" val="3984731256"/>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Welcome and Background</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Welcome; MHO and PPV Partner Contact Information; MHO Services and Responsibilities; PPV Partner Information</a:t>
                      </a:r>
                    </a:p>
                  </a:txBody>
                  <a:tcPr>
                    <a:solidFill>
                      <a:srgbClr val="D9D9D9"/>
                    </a:solidFill>
                  </a:tcPr>
                </a:tc>
                <a:extLst>
                  <a:ext uri="{0D108BD9-81ED-4DB2-BD59-A6C34878D82A}">
                    <a16:rowId xmlns:a16="http://schemas.microsoft.com/office/drawing/2014/main" val="4224000957"/>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Understanding Your Lease</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Understanding Your Lease; Fees and Payments; Tenant Responsibilities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solidFill>
                          <a:schemeClr val="tx1"/>
                        </a:solidFill>
                        <a:latin typeface="Segoe UI" panose="020B0502040204020203" pitchFamily="34" charset="0"/>
                        <a:ea typeface="+mn-ea"/>
                        <a:cs typeface="Segoe UI" panose="020B0502040204020203" pitchFamily="34" charset="0"/>
                      </a:endParaRPr>
                    </a:p>
                  </a:txBody>
                  <a:tcPr>
                    <a:solidFill>
                      <a:srgbClr val="D9D9D9"/>
                    </a:solidFill>
                  </a:tcPr>
                </a:tc>
                <a:extLst>
                  <a:ext uri="{0D108BD9-81ED-4DB2-BD59-A6C34878D82A}">
                    <a16:rowId xmlns:a16="http://schemas.microsoft.com/office/drawing/2014/main" val="2845628051"/>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Moving In</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What to Expect: Move-In and Move-Out; Renters Insurance Overview; Tips for Renters Insurance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solidFill>
                          <a:schemeClr val="tx1"/>
                        </a:solidFill>
                        <a:latin typeface="Segoe UI" panose="020B0502040204020203" pitchFamily="34" charset="0"/>
                        <a:ea typeface="+mn-ea"/>
                        <a:cs typeface="Segoe UI" panose="020B0502040204020203" pitchFamily="34" charset="0"/>
                      </a:endParaRPr>
                    </a:p>
                  </a:txBody>
                  <a:tcPr>
                    <a:solidFill>
                      <a:srgbClr val="D9D9D9"/>
                    </a:solidFill>
                  </a:tcPr>
                </a:tc>
                <a:extLst>
                  <a:ext uri="{0D108BD9-81ED-4DB2-BD59-A6C34878D82A}">
                    <a16:rowId xmlns:a16="http://schemas.microsoft.com/office/drawing/2014/main" val="1250547317"/>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Home Maintenance</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Maintaining Your Home; Window Safety Tips; Maintenance Issues; Types of Service Calls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solidFill>
                          <a:schemeClr val="tx1"/>
                        </a:solidFill>
                        <a:latin typeface="Segoe UI" panose="020B0502040204020203" pitchFamily="34" charset="0"/>
                        <a:ea typeface="+mn-ea"/>
                        <a:cs typeface="Segoe UI" panose="020B0502040204020203" pitchFamily="34" charset="0"/>
                      </a:endParaRPr>
                    </a:p>
                  </a:txBody>
                  <a:tcPr>
                    <a:solidFill>
                      <a:srgbClr val="D9D9D9"/>
                    </a:solidFill>
                  </a:tcPr>
                </a:tc>
                <a:extLst>
                  <a:ext uri="{0D108BD9-81ED-4DB2-BD59-A6C34878D82A}">
                    <a16:rowId xmlns:a16="http://schemas.microsoft.com/office/drawing/2014/main" val="3935871003"/>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Your Rights as a Tenant</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Segoe UI" panose="020B0502040204020203" pitchFamily="34" charset="0"/>
                          <a:cs typeface="Segoe UI" panose="020B0502040204020203" pitchFamily="34" charset="0"/>
                        </a:rPr>
                        <a:t>Tenant Bill of Rights; Dispute Resolution Process Overview; Informal and Formal Dispute Resolution Processes; Dispute Resolution Process Issues </a:t>
                      </a:r>
                    </a:p>
                  </a:txBody>
                  <a:tcPr>
                    <a:solidFill>
                      <a:srgbClr val="D9D9D9"/>
                    </a:solidFill>
                  </a:tcPr>
                </a:tc>
                <a:extLst>
                  <a:ext uri="{0D108BD9-81ED-4DB2-BD59-A6C34878D82A}">
                    <a16:rowId xmlns:a16="http://schemas.microsoft.com/office/drawing/2014/main" val="1352385053"/>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Additional Contact Information</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Segoe UI" panose="020B0502040204020203" pitchFamily="34" charset="0"/>
                          <a:cs typeface="Segoe UI" panose="020B0502040204020203" pitchFamily="34" charset="0"/>
                        </a:rPr>
                        <a:t>Social Media and Website Links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dirty="0">
                        <a:solidFill>
                          <a:schemeClr val="tx1"/>
                        </a:solidFill>
                        <a:latin typeface="Segoe UI" panose="020B0502040204020203" pitchFamily="34" charset="0"/>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dirty="0">
                        <a:solidFill>
                          <a:schemeClr val="tx1"/>
                        </a:solidFill>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121424957"/>
                  </a:ext>
                </a:extLst>
              </a:tr>
            </a:tbl>
          </a:graphicData>
        </a:graphic>
      </p:graphicFrame>
    </p:spTree>
    <p:extLst>
      <p:ext uri="{BB962C8B-B14F-4D97-AF65-F5344CB8AC3E}">
        <p14:creationId xmlns:p14="http://schemas.microsoft.com/office/powerpoint/2010/main" val="82975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Formal Dispute Resolution Process </a:t>
            </a:r>
          </a:p>
        </p:txBody>
      </p:sp>
      <p:grpSp>
        <p:nvGrpSpPr>
          <p:cNvPr id="2" name="Group 1">
            <a:extLst>
              <a:ext uri="{FF2B5EF4-FFF2-40B4-BE49-F238E27FC236}">
                <a16:creationId xmlns:a16="http://schemas.microsoft.com/office/drawing/2014/main" id="{D7D05AAF-981B-4CFF-A2E8-DD5C1D3EE4F0}"/>
              </a:ext>
            </a:extLst>
          </p:cNvPr>
          <p:cNvGrpSpPr/>
          <p:nvPr/>
        </p:nvGrpSpPr>
        <p:grpSpPr>
          <a:xfrm>
            <a:off x="628650" y="2238327"/>
            <a:ext cx="8116584" cy="4350249"/>
            <a:chOff x="628650" y="2238327"/>
            <a:chExt cx="8116584" cy="4350249"/>
          </a:xfrm>
        </p:grpSpPr>
        <p:graphicFrame>
          <p:nvGraphicFramePr>
            <p:cNvPr id="32" name="Content Placeholder 5">
              <a:extLst>
                <a:ext uri="{FF2B5EF4-FFF2-40B4-BE49-F238E27FC236}">
                  <a16:creationId xmlns:a16="http://schemas.microsoft.com/office/drawing/2014/main" id="{3DD0BF94-957E-48C0-AE89-580072A944EE}"/>
                </a:ext>
              </a:extLst>
            </p:cNvPr>
            <p:cNvGraphicFramePr>
              <a:graphicFrameLocks/>
            </p:cNvGraphicFramePr>
            <p:nvPr>
              <p:extLst>
                <p:ext uri="{D42A27DB-BD31-4B8C-83A1-F6EECF244321}">
                  <p14:modId xmlns:p14="http://schemas.microsoft.com/office/powerpoint/2010/main" val="247655439"/>
                </p:ext>
              </p:extLst>
            </p:nvPr>
          </p:nvGraphicFramePr>
          <p:xfrm>
            <a:off x="628650" y="2238327"/>
            <a:ext cx="8116584" cy="4350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Graphic 32" descr="Document">
              <a:extLst>
                <a:ext uri="{FF2B5EF4-FFF2-40B4-BE49-F238E27FC236}">
                  <a16:creationId xmlns:a16="http://schemas.microsoft.com/office/drawing/2014/main" id="{E1AF05F1-1BF9-45E9-94C0-2C5253E48D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71889" y="2602356"/>
              <a:ext cx="914400" cy="914400"/>
            </a:xfrm>
            <a:prstGeom prst="rect">
              <a:avLst/>
            </a:prstGeom>
          </p:spPr>
        </p:pic>
        <p:pic>
          <p:nvPicPr>
            <p:cNvPr id="34" name="Graphic 33" descr="Detective">
              <a:extLst>
                <a:ext uri="{FF2B5EF4-FFF2-40B4-BE49-F238E27FC236}">
                  <a16:creationId xmlns:a16="http://schemas.microsoft.com/office/drawing/2014/main" id="{0882D733-EF06-44BB-988A-A90017DDD44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230703" y="2602356"/>
              <a:ext cx="914400" cy="914400"/>
            </a:xfrm>
            <a:prstGeom prst="rect">
              <a:avLst/>
            </a:prstGeom>
          </p:spPr>
        </p:pic>
        <p:pic>
          <p:nvPicPr>
            <p:cNvPr id="35" name="Graphic 34" descr="Flashlight">
              <a:extLst>
                <a:ext uri="{FF2B5EF4-FFF2-40B4-BE49-F238E27FC236}">
                  <a16:creationId xmlns:a16="http://schemas.microsoft.com/office/drawing/2014/main" id="{AD780BA8-43A4-4B0E-A3C4-5114E1AED0F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601296" y="2602356"/>
              <a:ext cx="914400" cy="914400"/>
            </a:xfrm>
            <a:prstGeom prst="rect">
              <a:avLst/>
            </a:prstGeom>
          </p:spPr>
        </p:pic>
        <p:pic>
          <p:nvPicPr>
            <p:cNvPr id="36" name="Graphic 35" descr="Handshake">
              <a:extLst>
                <a:ext uri="{FF2B5EF4-FFF2-40B4-BE49-F238E27FC236}">
                  <a16:creationId xmlns:a16="http://schemas.microsoft.com/office/drawing/2014/main" id="{BC77CE15-E5AA-446B-A611-4B1C2E98926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521375" y="2602356"/>
              <a:ext cx="914400" cy="914400"/>
            </a:xfrm>
            <a:prstGeom prst="rect">
              <a:avLst/>
            </a:prstGeom>
          </p:spPr>
        </p:pic>
        <p:pic>
          <p:nvPicPr>
            <p:cNvPr id="37" name="Graphic 36" descr="Pencil">
              <a:extLst>
                <a:ext uri="{FF2B5EF4-FFF2-40B4-BE49-F238E27FC236}">
                  <a16:creationId xmlns:a16="http://schemas.microsoft.com/office/drawing/2014/main" id="{BC6606DD-7EA2-4DB1-AB5C-2604BAE045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5860110" y="2602356"/>
              <a:ext cx="914400" cy="914400"/>
            </a:xfrm>
            <a:prstGeom prst="rect">
              <a:avLst/>
            </a:prstGeom>
          </p:spPr>
        </p:pic>
      </p:grpSp>
      <p:sp>
        <p:nvSpPr>
          <p:cNvPr id="38" name="TextBox 37">
            <a:extLst>
              <a:ext uri="{FF2B5EF4-FFF2-40B4-BE49-F238E27FC236}">
                <a16:creationId xmlns:a16="http://schemas.microsoft.com/office/drawing/2014/main" id="{04129FF6-2EA2-4267-B435-FA4DC1D9018B}"/>
              </a:ext>
            </a:extLst>
          </p:cNvPr>
          <p:cNvSpPr txBox="1"/>
          <p:nvPr/>
        </p:nvSpPr>
        <p:spPr>
          <a:xfrm>
            <a:off x="628650" y="1337610"/>
            <a:ext cx="7772400" cy="830997"/>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The formal dispute resolution process begins once you submit the request form provided by your MHO. You must first attempt to resolve your issue through the informal DRP before you can initiate the formal DRP </a:t>
            </a:r>
          </a:p>
        </p:txBody>
      </p:sp>
      <p:sp>
        <p:nvSpPr>
          <p:cNvPr id="11" name="Date Placeholder 8">
            <a:extLst>
              <a:ext uri="{FF2B5EF4-FFF2-40B4-BE49-F238E27FC236}">
                <a16:creationId xmlns:a16="http://schemas.microsoft.com/office/drawing/2014/main" id="{5D10480C-0F1D-4DEF-BF5A-BC7ACC84CDB7}"/>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3" name="Slide Number Placeholder 10">
            <a:extLst>
              <a:ext uri="{FF2B5EF4-FFF2-40B4-BE49-F238E27FC236}">
                <a16:creationId xmlns:a16="http://schemas.microsoft.com/office/drawing/2014/main" id="{0D99C2D8-6345-468A-9520-EB539D456B1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20</a:t>
            </a:fld>
            <a:endParaRPr lang="en-US" dirty="0"/>
          </a:p>
        </p:txBody>
      </p:sp>
      <p:sp>
        <p:nvSpPr>
          <p:cNvPr id="14" name="TextBox 13">
            <a:extLst>
              <a:ext uri="{FF2B5EF4-FFF2-40B4-BE49-F238E27FC236}">
                <a16:creationId xmlns:a16="http://schemas.microsoft.com/office/drawing/2014/main" id="{94AA04F8-DB4F-4343-88D9-197A26300D7F}"/>
              </a:ext>
            </a:extLst>
          </p:cNvPr>
          <p:cNvSpPr txBox="1"/>
          <p:nvPr/>
        </p:nvSpPr>
        <p:spPr>
          <a:xfrm>
            <a:off x="720139" y="4014560"/>
            <a:ext cx="1417899" cy="1723549"/>
          </a:xfrm>
          <a:prstGeom prst="rect">
            <a:avLst/>
          </a:prstGeom>
          <a:noFill/>
        </p:spPr>
        <p:txBody>
          <a:bodyPr wrap="square">
            <a:spAutoFit/>
          </a:bodyPr>
          <a:lstStyle/>
          <a:p>
            <a:pPr lvl="0" algn="ctr">
              <a:buClr>
                <a:srgbClr val="FF0000"/>
              </a:buClr>
            </a:pPr>
            <a:r>
              <a:rPr lang="en-US" sz="1400" b="1" dirty="0">
                <a:solidFill>
                  <a:schemeClr val="bg1"/>
                </a:solidFill>
                <a:latin typeface="Segoe UI" panose="020B0502040204020203" pitchFamily="34" charset="0"/>
                <a:cs typeface="Segoe UI" panose="020B0502040204020203" pitchFamily="34" charset="0"/>
              </a:rPr>
              <a:t>1. Complete Request Form</a:t>
            </a:r>
            <a:r>
              <a:rPr lang="en-US" sz="1300" b="1" dirty="0">
                <a:solidFill>
                  <a:schemeClr val="bg1"/>
                </a:solidFill>
                <a:latin typeface="Segoe UI" panose="020B0502040204020203" pitchFamily="34" charset="0"/>
                <a:cs typeface="Segoe UI" panose="020B0502040204020203" pitchFamily="34" charset="0"/>
              </a:rPr>
              <a:t/>
            </a:r>
            <a:br>
              <a:rPr lang="en-US" sz="1300" b="1" dirty="0">
                <a:solidFill>
                  <a:schemeClr val="bg1"/>
                </a:solidFill>
                <a:latin typeface="Segoe UI" panose="020B0502040204020203" pitchFamily="34" charset="0"/>
                <a:cs typeface="Segoe UI" panose="020B0502040204020203" pitchFamily="34" charset="0"/>
              </a:rPr>
            </a:br>
            <a:r>
              <a:rPr lang="en-US" sz="1300" i="1" dirty="0">
                <a:solidFill>
                  <a:schemeClr val="bg1"/>
                </a:solidFill>
                <a:latin typeface="Segoe UI" panose="020B0502040204020203" pitchFamily="34" charset="0"/>
                <a:cs typeface="Segoe UI" panose="020B0502040204020203" pitchFamily="34" charset="0"/>
              </a:rPr>
              <a:t>Complete Request Form and submit to the MHO who will determine eligibility</a:t>
            </a:r>
            <a:endParaRPr lang="en-US" sz="1300" dirty="0"/>
          </a:p>
        </p:txBody>
      </p:sp>
    </p:spTree>
    <p:extLst>
      <p:ext uri="{BB962C8B-B14F-4D97-AF65-F5344CB8AC3E}">
        <p14:creationId xmlns:p14="http://schemas.microsoft.com/office/powerpoint/2010/main" val="409755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Dispute Resolution Process Issues</a:t>
            </a:r>
          </a:p>
        </p:txBody>
      </p:sp>
      <p:sp>
        <p:nvSpPr>
          <p:cNvPr id="10" name="TextBox 9">
            <a:extLst>
              <a:ext uri="{FF2B5EF4-FFF2-40B4-BE49-F238E27FC236}">
                <a16:creationId xmlns:a16="http://schemas.microsoft.com/office/drawing/2014/main" id="{CD1B8283-AD90-4A0A-8452-8AB1C48DF626}"/>
              </a:ext>
            </a:extLst>
          </p:cNvPr>
          <p:cNvSpPr txBox="1"/>
          <p:nvPr/>
        </p:nvSpPr>
        <p:spPr>
          <a:xfrm>
            <a:off x="628650" y="1511235"/>
            <a:ext cx="7772400" cy="584775"/>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As a tenant, you can begin the dispute resolution process to resolve issues concerning the following rights and responsibilities:</a:t>
            </a:r>
            <a:endParaRPr lang="en-US" sz="1600" i="1"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BECBEFD8-5309-4A67-9AC8-14471DEB7A59}"/>
              </a:ext>
            </a:extLst>
          </p:cNvPr>
          <p:cNvGrpSpPr/>
          <p:nvPr/>
        </p:nvGrpSpPr>
        <p:grpSpPr>
          <a:xfrm>
            <a:off x="315289" y="2571073"/>
            <a:ext cx="4108668" cy="778565"/>
            <a:chOff x="315289" y="2746333"/>
            <a:chExt cx="4108668" cy="778565"/>
          </a:xfrm>
        </p:grpSpPr>
        <p:sp>
          <p:nvSpPr>
            <p:cNvPr id="11" name="Rectangle: Rounded Corners 10">
              <a:extLst>
                <a:ext uri="{FF2B5EF4-FFF2-40B4-BE49-F238E27FC236}">
                  <a16:creationId xmlns:a16="http://schemas.microsoft.com/office/drawing/2014/main" id="{55FA65CB-5DF1-4D2E-B1E5-71D2AE17847A}"/>
                </a:ext>
              </a:extLst>
            </p:cNvPr>
            <p:cNvSpPr/>
            <p:nvPr/>
          </p:nvSpPr>
          <p:spPr bwMode="auto">
            <a:xfrm>
              <a:off x="551186" y="2746333"/>
              <a:ext cx="3872771" cy="77051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2" name="Oval 11">
              <a:extLst>
                <a:ext uri="{FF2B5EF4-FFF2-40B4-BE49-F238E27FC236}">
                  <a16:creationId xmlns:a16="http://schemas.microsoft.com/office/drawing/2014/main" id="{769EF127-D16B-4789-B572-68BED440E027}"/>
                </a:ext>
              </a:extLst>
            </p:cNvPr>
            <p:cNvSpPr/>
            <p:nvPr/>
          </p:nvSpPr>
          <p:spPr bwMode="auto">
            <a:xfrm>
              <a:off x="315289" y="2746334"/>
              <a:ext cx="829328" cy="778564"/>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3" name="TextBox 12">
              <a:extLst>
                <a:ext uri="{FF2B5EF4-FFF2-40B4-BE49-F238E27FC236}">
                  <a16:creationId xmlns:a16="http://schemas.microsoft.com/office/drawing/2014/main" id="{473AE53A-2606-46C6-B67A-DCA83A936651}"/>
                </a:ext>
              </a:extLst>
            </p:cNvPr>
            <p:cNvSpPr txBox="1"/>
            <p:nvPr/>
          </p:nvSpPr>
          <p:spPr>
            <a:xfrm>
              <a:off x="1485164" y="2981552"/>
              <a:ext cx="2422439" cy="338554"/>
            </a:xfrm>
            <a:prstGeom prst="rect">
              <a:avLst/>
            </a:prstGeom>
            <a:noFill/>
          </p:spPr>
          <p:txBody>
            <a:bodyPr wrap="square" rtlCol="0">
              <a:spAutoFit/>
            </a:bodyPr>
            <a:lstStyle/>
            <a:p>
              <a:pPr>
                <a:buNone/>
              </a:pPr>
              <a:r>
                <a:rPr lang="en-US" sz="1600" dirty="0">
                  <a:solidFill>
                    <a:schemeClr val="bg1"/>
                  </a:solidFill>
                  <a:latin typeface="Segoe UI" panose="020B0502040204020203" pitchFamily="34" charset="0"/>
                  <a:cs typeface="Segoe UI" panose="020B0502040204020203" pitchFamily="34" charset="0"/>
                </a:rPr>
                <a:t>Maintenance and repairs</a:t>
              </a:r>
            </a:p>
          </p:txBody>
        </p:sp>
        <p:pic>
          <p:nvPicPr>
            <p:cNvPr id="17" name="Graphic 16" descr="Hammer">
              <a:extLst>
                <a:ext uri="{FF2B5EF4-FFF2-40B4-BE49-F238E27FC236}">
                  <a16:creationId xmlns:a16="http://schemas.microsoft.com/office/drawing/2014/main" id="{FEAC15F3-FDB8-4CB8-876B-EB61080331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83354" y="2859737"/>
              <a:ext cx="573360" cy="573360"/>
            </a:xfrm>
            <a:prstGeom prst="rect">
              <a:avLst/>
            </a:prstGeom>
          </p:spPr>
        </p:pic>
      </p:grpSp>
      <p:grpSp>
        <p:nvGrpSpPr>
          <p:cNvPr id="3" name="Group 2">
            <a:extLst>
              <a:ext uri="{FF2B5EF4-FFF2-40B4-BE49-F238E27FC236}">
                <a16:creationId xmlns:a16="http://schemas.microsoft.com/office/drawing/2014/main" id="{1E38FBA8-7853-4494-9542-9BA68D89A092}"/>
              </a:ext>
            </a:extLst>
          </p:cNvPr>
          <p:cNvGrpSpPr/>
          <p:nvPr/>
        </p:nvGrpSpPr>
        <p:grpSpPr>
          <a:xfrm>
            <a:off x="4605153" y="2573437"/>
            <a:ext cx="4108668" cy="778565"/>
            <a:chOff x="4605153" y="2748697"/>
            <a:chExt cx="4108668" cy="778565"/>
          </a:xfrm>
        </p:grpSpPr>
        <p:sp>
          <p:nvSpPr>
            <p:cNvPr id="14" name="Rectangle: Rounded Corners 13">
              <a:extLst>
                <a:ext uri="{FF2B5EF4-FFF2-40B4-BE49-F238E27FC236}">
                  <a16:creationId xmlns:a16="http://schemas.microsoft.com/office/drawing/2014/main" id="{ADA080DE-156A-484B-826D-EB0261A0F567}"/>
                </a:ext>
              </a:extLst>
            </p:cNvPr>
            <p:cNvSpPr/>
            <p:nvPr/>
          </p:nvSpPr>
          <p:spPr bwMode="auto">
            <a:xfrm>
              <a:off x="4841050" y="2748697"/>
              <a:ext cx="3872771" cy="768149"/>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5" name="Oval 14">
              <a:extLst>
                <a:ext uri="{FF2B5EF4-FFF2-40B4-BE49-F238E27FC236}">
                  <a16:creationId xmlns:a16="http://schemas.microsoft.com/office/drawing/2014/main" id="{78A3BDDC-A072-4FA6-A795-86B265A10A00}"/>
                </a:ext>
              </a:extLst>
            </p:cNvPr>
            <p:cNvSpPr/>
            <p:nvPr/>
          </p:nvSpPr>
          <p:spPr bwMode="auto">
            <a:xfrm>
              <a:off x="4605153" y="2748698"/>
              <a:ext cx="829328" cy="778564"/>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6" name="TextBox 15">
              <a:extLst>
                <a:ext uri="{FF2B5EF4-FFF2-40B4-BE49-F238E27FC236}">
                  <a16:creationId xmlns:a16="http://schemas.microsoft.com/office/drawing/2014/main" id="{7E380450-2886-4D5F-90B7-C03B269B55D0}"/>
                </a:ext>
              </a:extLst>
            </p:cNvPr>
            <p:cNvSpPr txBox="1"/>
            <p:nvPr/>
          </p:nvSpPr>
          <p:spPr>
            <a:xfrm>
              <a:off x="6068240" y="2968703"/>
              <a:ext cx="1667577" cy="338554"/>
            </a:xfrm>
            <a:prstGeom prst="rect">
              <a:avLst/>
            </a:prstGeom>
            <a:noFill/>
          </p:spPr>
          <p:txBody>
            <a:bodyPr wrap="square" rtlCol="0">
              <a:spAutoFit/>
            </a:bodyPr>
            <a:lstStyle/>
            <a:p>
              <a:pPr>
                <a:buNone/>
              </a:pPr>
              <a:r>
                <a:rPr lang="en-US" sz="1600" dirty="0">
                  <a:solidFill>
                    <a:schemeClr val="bg1"/>
                  </a:solidFill>
                  <a:latin typeface="Segoe UI" panose="020B0502040204020203" pitchFamily="34" charset="0"/>
                  <a:cs typeface="Segoe UI" panose="020B0502040204020203" pitchFamily="34" charset="0"/>
                </a:rPr>
                <a:t>Rental payments</a:t>
              </a:r>
            </a:p>
          </p:txBody>
        </p:sp>
        <p:pic>
          <p:nvPicPr>
            <p:cNvPr id="18" name="Graphic 17" descr="Dollar">
              <a:extLst>
                <a:ext uri="{FF2B5EF4-FFF2-40B4-BE49-F238E27FC236}">
                  <a16:creationId xmlns:a16="http://schemas.microsoft.com/office/drawing/2014/main" id="{C5810A4B-ADEE-42D2-90DE-2B5082A87B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20429" y="2846363"/>
              <a:ext cx="586734" cy="586734"/>
            </a:xfrm>
            <a:prstGeom prst="rect">
              <a:avLst/>
            </a:prstGeom>
          </p:spPr>
        </p:pic>
      </p:grpSp>
      <p:grpSp>
        <p:nvGrpSpPr>
          <p:cNvPr id="5" name="Group 4">
            <a:extLst>
              <a:ext uri="{FF2B5EF4-FFF2-40B4-BE49-F238E27FC236}">
                <a16:creationId xmlns:a16="http://schemas.microsoft.com/office/drawing/2014/main" id="{1002F441-263B-447D-AE1F-7A96375EF0D6}"/>
              </a:ext>
            </a:extLst>
          </p:cNvPr>
          <p:cNvGrpSpPr/>
          <p:nvPr/>
        </p:nvGrpSpPr>
        <p:grpSpPr>
          <a:xfrm>
            <a:off x="315289" y="3815948"/>
            <a:ext cx="4108668" cy="778565"/>
            <a:chOff x="315289" y="3991208"/>
            <a:chExt cx="4108668" cy="778565"/>
          </a:xfrm>
        </p:grpSpPr>
        <p:sp>
          <p:nvSpPr>
            <p:cNvPr id="19" name="Rectangle: Rounded Corners 18">
              <a:extLst>
                <a:ext uri="{FF2B5EF4-FFF2-40B4-BE49-F238E27FC236}">
                  <a16:creationId xmlns:a16="http://schemas.microsoft.com/office/drawing/2014/main" id="{74D79BE5-26B4-46D6-8AFF-F4E247E297BC}"/>
                </a:ext>
              </a:extLst>
            </p:cNvPr>
            <p:cNvSpPr/>
            <p:nvPr/>
          </p:nvSpPr>
          <p:spPr bwMode="auto">
            <a:xfrm>
              <a:off x="551186" y="3991208"/>
              <a:ext cx="3872771" cy="77051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0" name="Oval 19">
              <a:extLst>
                <a:ext uri="{FF2B5EF4-FFF2-40B4-BE49-F238E27FC236}">
                  <a16:creationId xmlns:a16="http://schemas.microsoft.com/office/drawing/2014/main" id="{D28EFD51-6272-4E49-B04B-9DD934532ABA}"/>
                </a:ext>
              </a:extLst>
            </p:cNvPr>
            <p:cNvSpPr/>
            <p:nvPr/>
          </p:nvSpPr>
          <p:spPr bwMode="auto">
            <a:xfrm>
              <a:off x="315289" y="3991209"/>
              <a:ext cx="829328" cy="778564"/>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1" name="TextBox 20">
              <a:extLst>
                <a:ext uri="{FF2B5EF4-FFF2-40B4-BE49-F238E27FC236}">
                  <a16:creationId xmlns:a16="http://schemas.microsoft.com/office/drawing/2014/main" id="{0DC87B7A-F5A4-4ECD-B071-29A44A25BE18}"/>
                </a:ext>
              </a:extLst>
            </p:cNvPr>
            <p:cNvSpPr txBox="1"/>
            <p:nvPr/>
          </p:nvSpPr>
          <p:spPr>
            <a:xfrm>
              <a:off x="1485164" y="4226427"/>
              <a:ext cx="2422439" cy="338554"/>
            </a:xfrm>
            <a:prstGeom prst="rect">
              <a:avLst/>
            </a:prstGeom>
            <a:noFill/>
          </p:spPr>
          <p:txBody>
            <a:bodyPr wrap="square" rtlCol="0">
              <a:spAutoFit/>
            </a:bodyPr>
            <a:lstStyle/>
            <a:p>
              <a:pPr>
                <a:buNone/>
              </a:pPr>
              <a:r>
                <a:rPr lang="en-US" sz="1600" dirty="0">
                  <a:solidFill>
                    <a:schemeClr val="bg1"/>
                  </a:solidFill>
                  <a:latin typeface="Segoe UI" panose="020B0502040204020203" pitchFamily="34" charset="0"/>
                  <a:cs typeface="Segoe UI" panose="020B0502040204020203" pitchFamily="34" charset="0"/>
                </a:rPr>
                <a:t>Displacement rights</a:t>
              </a:r>
            </a:p>
          </p:txBody>
        </p:sp>
        <p:pic>
          <p:nvPicPr>
            <p:cNvPr id="31" name="Graphic 30" descr="Checklist RTL">
              <a:extLst>
                <a:ext uri="{FF2B5EF4-FFF2-40B4-BE49-F238E27FC236}">
                  <a16:creationId xmlns:a16="http://schemas.microsoft.com/office/drawing/2014/main" id="{7B0D80E3-1937-49D1-9E94-62FDEEC59F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79356" y="4025867"/>
              <a:ext cx="701193" cy="701193"/>
            </a:xfrm>
            <a:prstGeom prst="rect">
              <a:avLst/>
            </a:prstGeom>
          </p:spPr>
        </p:pic>
      </p:grpSp>
      <p:grpSp>
        <p:nvGrpSpPr>
          <p:cNvPr id="6" name="Group 5">
            <a:extLst>
              <a:ext uri="{FF2B5EF4-FFF2-40B4-BE49-F238E27FC236}">
                <a16:creationId xmlns:a16="http://schemas.microsoft.com/office/drawing/2014/main" id="{CAF3A31B-E1D0-486E-B75C-43827E91147D}"/>
              </a:ext>
            </a:extLst>
          </p:cNvPr>
          <p:cNvGrpSpPr/>
          <p:nvPr/>
        </p:nvGrpSpPr>
        <p:grpSpPr>
          <a:xfrm>
            <a:off x="4605153" y="3818312"/>
            <a:ext cx="4108668" cy="778565"/>
            <a:chOff x="4605153" y="3993572"/>
            <a:chExt cx="4108668" cy="778565"/>
          </a:xfrm>
        </p:grpSpPr>
        <p:sp>
          <p:nvSpPr>
            <p:cNvPr id="22" name="Rectangle: Rounded Corners 21">
              <a:extLst>
                <a:ext uri="{FF2B5EF4-FFF2-40B4-BE49-F238E27FC236}">
                  <a16:creationId xmlns:a16="http://schemas.microsoft.com/office/drawing/2014/main" id="{3DB61C56-C317-4273-9B55-A22A6218BB19}"/>
                </a:ext>
              </a:extLst>
            </p:cNvPr>
            <p:cNvSpPr/>
            <p:nvPr/>
          </p:nvSpPr>
          <p:spPr bwMode="auto">
            <a:xfrm>
              <a:off x="4841050" y="3993572"/>
              <a:ext cx="3872771" cy="768149"/>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3" name="Oval 22">
              <a:extLst>
                <a:ext uri="{FF2B5EF4-FFF2-40B4-BE49-F238E27FC236}">
                  <a16:creationId xmlns:a16="http://schemas.microsoft.com/office/drawing/2014/main" id="{C95896A9-F0FC-4F44-9453-93E075A24B3B}"/>
                </a:ext>
              </a:extLst>
            </p:cNvPr>
            <p:cNvSpPr/>
            <p:nvPr/>
          </p:nvSpPr>
          <p:spPr bwMode="auto">
            <a:xfrm>
              <a:off x="4605153" y="3993573"/>
              <a:ext cx="829328" cy="778564"/>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4" name="TextBox 23">
              <a:extLst>
                <a:ext uri="{FF2B5EF4-FFF2-40B4-BE49-F238E27FC236}">
                  <a16:creationId xmlns:a16="http://schemas.microsoft.com/office/drawing/2014/main" id="{536892E3-3304-4B3C-8387-4A3B05B036BE}"/>
                </a:ext>
              </a:extLst>
            </p:cNvPr>
            <p:cNvSpPr txBox="1"/>
            <p:nvPr/>
          </p:nvSpPr>
          <p:spPr>
            <a:xfrm>
              <a:off x="6068240" y="4213578"/>
              <a:ext cx="1816253" cy="338554"/>
            </a:xfrm>
            <a:prstGeom prst="rect">
              <a:avLst/>
            </a:prstGeom>
            <a:noFill/>
          </p:spPr>
          <p:txBody>
            <a:bodyPr wrap="square" rtlCol="0">
              <a:spAutoFit/>
            </a:bodyPr>
            <a:lstStyle/>
            <a:p>
              <a:pPr>
                <a:buNone/>
              </a:pPr>
              <a:r>
                <a:rPr lang="en-US" sz="1600" dirty="0">
                  <a:solidFill>
                    <a:schemeClr val="bg1"/>
                  </a:solidFill>
                  <a:latin typeface="Segoe UI" panose="020B0502040204020203" pitchFamily="34" charset="0"/>
                  <a:cs typeface="Segoe UI" panose="020B0502040204020203" pitchFamily="34" charset="0"/>
                </a:rPr>
                <a:t>Lease termination</a:t>
              </a:r>
            </a:p>
          </p:txBody>
        </p:sp>
        <p:pic>
          <p:nvPicPr>
            <p:cNvPr id="39" name="Graphic 38" descr="Close">
              <a:extLst>
                <a:ext uri="{FF2B5EF4-FFF2-40B4-BE49-F238E27FC236}">
                  <a16:creationId xmlns:a16="http://schemas.microsoft.com/office/drawing/2014/main" id="{7B525173-D0A5-42F8-97E2-2D6E86B52E2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703361" y="4066028"/>
              <a:ext cx="620869" cy="620869"/>
            </a:xfrm>
            <a:prstGeom prst="rect">
              <a:avLst/>
            </a:prstGeom>
          </p:spPr>
        </p:pic>
      </p:grpSp>
      <p:grpSp>
        <p:nvGrpSpPr>
          <p:cNvPr id="8" name="Group 7">
            <a:extLst>
              <a:ext uri="{FF2B5EF4-FFF2-40B4-BE49-F238E27FC236}">
                <a16:creationId xmlns:a16="http://schemas.microsoft.com/office/drawing/2014/main" id="{D10DF697-3081-4DBF-9618-25B62B039790}"/>
              </a:ext>
            </a:extLst>
          </p:cNvPr>
          <p:cNvGrpSpPr/>
          <p:nvPr/>
        </p:nvGrpSpPr>
        <p:grpSpPr>
          <a:xfrm>
            <a:off x="4605153" y="5073603"/>
            <a:ext cx="4108668" cy="778565"/>
            <a:chOff x="4605153" y="5248863"/>
            <a:chExt cx="4108668" cy="778565"/>
          </a:xfrm>
        </p:grpSpPr>
        <p:sp>
          <p:nvSpPr>
            <p:cNvPr id="28" name="Rectangle: Rounded Corners 27">
              <a:extLst>
                <a:ext uri="{FF2B5EF4-FFF2-40B4-BE49-F238E27FC236}">
                  <a16:creationId xmlns:a16="http://schemas.microsoft.com/office/drawing/2014/main" id="{24E97128-6AAC-402E-BFEE-408AE06BA3CC}"/>
                </a:ext>
              </a:extLst>
            </p:cNvPr>
            <p:cNvSpPr/>
            <p:nvPr/>
          </p:nvSpPr>
          <p:spPr bwMode="auto">
            <a:xfrm>
              <a:off x="4841050" y="5248863"/>
              <a:ext cx="3872771" cy="768149"/>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9" name="Oval 28">
              <a:extLst>
                <a:ext uri="{FF2B5EF4-FFF2-40B4-BE49-F238E27FC236}">
                  <a16:creationId xmlns:a16="http://schemas.microsoft.com/office/drawing/2014/main" id="{C53FB321-BC35-49BB-BC86-E79D61967FD7}"/>
                </a:ext>
              </a:extLst>
            </p:cNvPr>
            <p:cNvSpPr/>
            <p:nvPr/>
          </p:nvSpPr>
          <p:spPr bwMode="auto">
            <a:xfrm>
              <a:off x="4605153" y="5248864"/>
              <a:ext cx="829328" cy="778564"/>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30" name="TextBox 29">
              <a:extLst>
                <a:ext uri="{FF2B5EF4-FFF2-40B4-BE49-F238E27FC236}">
                  <a16:creationId xmlns:a16="http://schemas.microsoft.com/office/drawing/2014/main" id="{B66C5076-8C74-4520-B76A-48E5B35B19DB}"/>
                </a:ext>
              </a:extLst>
            </p:cNvPr>
            <p:cNvSpPr txBox="1"/>
            <p:nvPr/>
          </p:nvSpPr>
          <p:spPr>
            <a:xfrm>
              <a:off x="6068240" y="5468869"/>
              <a:ext cx="1909452" cy="338554"/>
            </a:xfrm>
            <a:prstGeom prst="rect">
              <a:avLst/>
            </a:prstGeom>
            <a:noFill/>
          </p:spPr>
          <p:txBody>
            <a:bodyPr wrap="square" rtlCol="0">
              <a:spAutoFit/>
            </a:bodyPr>
            <a:lstStyle/>
            <a:p>
              <a:pPr>
                <a:buNone/>
              </a:pPr>
              <a:r>
                <a:rPr lang="en-US" sz="1600" dirty="0">
                  <a:solidFill>
                    <a:schemeClr val="bg1"/>
                  </a:solidFill>
                  <a:latin typeface="Segoe UI" panose="020B0502040204020203" pitchFamily="34" charset="0"/>
                  <a:cs typeface="Segoe UI" panose="020B0502040204020203" pitchFamily="34" charset="0"/>
                </a:rPr>
                <a:t>Fees and charges</a:t>
              </a:r>
            </a:p>
          </p:txBody>
        </p:sp>
        <p:pic>
          <p:nvPicPr>
            <p:cNvPr id="40" name="Graphic 39" descr="Bank check">
              <a:extLst>
                <a:ext uri="{FF2B5EF4-FFF2-40B4-BE49-F238E27FC236}">
                  <a16:creationId xmlns:a16="http://schemas.microsoft.com/office/drawing/2014/main" id="{83CC085E-4BF4-481D-B71E-8FD8D461BE7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680705" y="5320801"/>
              <a:ext cx="660387" cy="660387"/>
            </a:xfrm>
            <a:prstGeom prst="rect">
              <a:avLst/>
            </a:prstGeom>
          </p:spPr>
        </p:pic>
      </p:grpSp>
      <p:grpSp>
        <p:nvGrpSpPr>
          <p:cNvPr id="7" name="Group 6">
            <a:extLst>
              <a:ext uri="{FF2B5EF4-FFF2-40B4-BE49-F238E27FC236}">
                <a16:creationId xmlns:a16="http://schemas.microsoft.com/office/drawing/2014/main" id="{93366766-4C34-48F6-85F7-D039887D9C43}"/>
              </a:ext>
            </a:extLst>
          </p:cNvPr>
          <p:cNvGrpSpPr/>
          <p:nvPr/>
        </p:nvGrpSpPr>
        <p:grpSpPr>
          <a:xfrm>
            <a:off x="315289" y="5071239"/>
            <a:ext cx="4108668" cy="778565"/>
            <a:chOff x="315289" y="5246499"/>
            <a:chExt cx="4108668" cy="778565"/>
          </a:xfrm>
        </p:grpSpPr>
        <p:sp>
          <p:nvSpPr>
            <p:cNvPr id="25" name="Rectangle: Rounded Corners 24">
              <a:extLst>
                <a:ext uri="{FF2B5EF4-FFF2-40B4-BE49-F238E27FC236}">
                  <a16:creationId xmlns:a16="http://schemas.microsoft.com/office/drawing/2014/main" id="{A679FEA7-1213-467F-B424-4E1864EE3C77}"/>
                </a:ext>
              </a:extLst>
            </p:cNvPr>
            <p:cNvSpPr/>
            <p:nvPr/>
          </p:nvSpPr>
          <p:spPr bwMode="auto">
            <a:xfrm>
              <a:off x="551186" y="5246499"/>
              <a:ext cx="3872771" cy="77051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6" name="Oval 25">
              <a:extLst>
                <a:ext uri="{FF2B5EF4-FFF2-40B4-BE49-F238E27FC236}">
                  <a16:creationId xmlns:a16="http://schemas.microsoft.com/office/drawing/2014/main" id="{192439FE-79BE-4C9F-9592-5040C47B199A}"/>
                </a:ext>
              </a:extLst>
            </p:cNvPr>
            <p:cNvSpPr/>
            <p:nvPr/>
          </p:nvSpPr>
          <p:spPr bwMode="auto">
            <a:xfrm>
              <a:off x="315289" y="5246500"/>
              <a:ext cx="829328" cy="778564"/>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7" name="TextBox 26">
              <a:extLst>
                <a:ext uri="{FF2B5EF4-FFF2-40B4-BE49-F238E27FC236}">
                  <a16:creationId xmlns:a16="http://schemas.microsoft.com/office/drawing/2014/main" id="{F1F7FDED-562F-4FCB-8D61-2C6042366C44}"/>
                </a:ext>
              </a:extLst>
            </p:cNvPr>
            <p:cNvSpPr txBox="1"/>
            <p:nvPr/>
          </p:nvSpPr>
          <p:spPr>
            <a:xfrm>
              <a:off x="1485164" y="5481718"/>
              <a:ext cx="2422439" cy="338554"/>
            </a:xfrm>
            <a:prstGeom prst="rect">
              <a:avLst/>
            </a:prstGeom>
            <a:noFill/>
          </p:spPr>
          <p:txBody>
            <a:bodyPr wrap="square" rtlCol="0">
              <a:spAutoFit/>
            </a:bodyPr>
            <a:lstStyle/>
            <a:p>
              <a:pPr>
                <a:buNone/>
              </a:pPr>
              <a:r>
                <a:rPr lang="en-US" sz="1600" dirty="0">
                  <a:solidFill>
                    <a:schemeClr val="bg1"/>
                  </a:solidFill>
                  <a:latin typeface="Segoe UI" panose="020B0502040204020203" pitchFamily="34" charset="0"/>
                  <a:cs typeface="Segoe UI" panose="020B0502040204020203" pitchFamily="34" charset="0"/>
                </a:rPr>
                <a:t>Inspections</a:t>
              </a:r>
            </a:p>
          </p:txBody>
        </p:sp>
        <p:pic>
          <p:nvPicPr>
            <p:cNvPr id="41" name="Graphic 40" descr="Lightbulb and gear">
              <a:extLst>
                <a:ext uri="{FF2B5EF4-FFF2-40B4-BE49-F238E27FC236}">
                  <a16:creationId xmlns:a16="http://schemas.microsoft.com/office/drawing/2014/main" id="{974D651D-F31D-4D87-84A7-966C946D77B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38619" y="5358903"/>
              <a:ext cx="584181" cy="584181"/>
            </a:xfrm>
            <a:prstGeom prst="rect">
              <a:avLst/>
            </a:prstGeom>
          </p:spPr>
        </p:pic>
      </p:grpSp>
      <p:sp>
        <p:nvSpPr>
          <p:cNvPr id="37" name="Date Placeholder 8">
            <a:extLst>
              <a:ext uri="{FF2B5EF4-FFF2-40B4-BE49-F238E27FC236}">
                <a16:creationId xmlns:a16="http://schemas.microsoft.com/office/drawing/2014/main" id="{E138BF3E-3327-4979-9B83-863C25A7D878}"/>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42" name="Slide Number Placeholder 10">
            <a:extLst>
              <a:ext uri="{FF2B5EF4-FFF2-40B4-BE49-F238E27FC236}">
                <a16:creationId xmlns:a16="http://schemas.microsoft.com/office/drawing/2014/main" id="{98FBAD20-7F22-4182-8DE3-FF7D72BD8AA5}"/>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21</a:t>
            </a:fld>
            <a:endParaRPr lang="en-US" dirty="0"/>
          </a:p>
        </p:txBody>
      </p:sp>
    </p:spTree>
    <p:extLst>
      <p:ext uri="{BB962C8B-B14F-4D97-AF65-F5344CB8AC3E}">
        <p14:creationId xmlns:p14="http://schemas.microsoft.com/office/powerpoint/2010/main" val="282938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Housing Director</a:t>
            </a:r>
          </a:p>
          <a:p>
            <a:r>
              <a:rPr lang="en-US" dirty="0"/>
              <a:t>Name: Albert Kight</a:t>
            </a:r>
          </a:p>
          <a:p>
            <a:r>
              <a:rPr lang="en-US" dirty="0"/>
              <a:t>Phone: 843-228-2600</a:t>
            </a:r>
          </a:p>
          <a:p>
            <a:r>
              <a:rPr lang="en-US" dirty="0"/>
              <a:t>Fax: 843-228-3190</a:t>
            </a:r>
          </a:p>
          <a:p>
            <a:r>
              <a:rPr lang="en-US" dirty="0"/>
              <a:t>Email: </a:t>
            </a:r>
            <a:r>
              <a:rPr lang="en-US" u="sng" dirty="0">
                <a:hlinkClick r:id="rId2"/>
              </a:rPr>
              <a:t>albert.kight@usmc.mil</a:t>
            </a:r>
            <a:endParaRPr lang="en-US" dirty="0"/>
          </a:p>
        </p:txBody>
      </p:sp>
      <p:sp>
        <p:nvSpPr>
          <p:cNvPr id="4" name="Title 3"/>
          <p:cNvSpPr>
            <a:spLocks noGrp="1"/>
          </p:cNvSpPr>
          <p:nvPr>
            <p:ph type="title"/>
          </p:nvPr>
        </p:nvSpPr>
        <p:spPr>
          <a:xfrm>
            <a:off x="628650" y="724218"/>
            <a:ext cx="7886700" cy="752168"/>
          </a:xfrm>
        </p:spPr>
        <p:txBody>
          <a:bodyPr/>
          <a:lstStyle/>
          <a:p>
            <a:pPr algn="ctr"/>
            <a:r>
              <a:rPr lang="en-US" sz="2800" dirty="0" smtClean="0"/>
              <a:t>PARRIS ISLAND MILITARY HOUSING STAFF</a:t>
            </a:r>
            <a:endParaRPr lang="en-US" sz="2800" dirty="0"/>
          </a:p>
        </p:txBody>
      </p:sp>
      <p:graphicFrame>
        <p:nvGraphicFramePr>
          <p:cNvPr id="5" name="Table 4">
            <a:extLst>
              <a:ext uri="{FF2B5EF4-FFF2-40B4-BE49-F238E27FC236}">
                <a16:creationId xmlns:a16="http://schemas.microsoft.com/office/drawing/2014/main" id="{39F0547C-E215-4B1B-B1BF-2C1D1DABDDCD}"/>
              </a:ext>
            </a:extLst>
          </p:cNvPr>
          <p:cNvGraphicFramePr>
            <a:graphicFrameLocks noGrp="1"/>
          </p:cNvGraphicFramePr>
          <p:nvPr>
            <p:extLst>
              <p:ext uri="{D42A27DB-BD31-4B8C-83A1-F6EECF244321}">
                <p14:modId xmlns:p14="http://schemas.microsoft.com/office/powerpoint/2010/main" val="668422132"/>
              </p:ext>
            </p:extLst>
          </p:nvPr>
        </p:nvGraphicFramePr>
        <p:xfrm>
          <a:off x="712269" y="1476386"/>
          <a:ext cx="7888704" cy="4724400"/>
        </p:xfrm>
        <a:graphic>
          <a:graphicData uri="http://schemas.openxmlformats.org/drawingml/2006/table">
            <a:tbl>
              <a:tblPr firstRow="1" bandRow="1">
                <a:tableStyleId>{5C22544A-7EE6-4342-B048-85BDC9FD1C3A}</a:tableStyleId>
              </a:tblPr>
              <a:tblGrid>
                <a:gridCol w="3286467">
                  <a:extLst>
                    <a:ext uri="{9D8B030D-6E8A-4147-A177-3AD203B41FA5}">
                      <a16:colId xmlns:a16="http://schemas.microsoft.com/office/drawing/2014/main" val="1969857872"/>
                    </a:ext>
                  </a:extLst>
                </a:gridCol>
                <a:gridCol w="4602237">
                  <a:extLst>
                    <a:ext uri="{9D8B030D-6E8A-4147-A177-3AD203B41FA5}">
                      <a16:colId xmlns:a16="http://schemas.microsoft.com/office/drawing/2014/main" val="1437868334"/>
                    </a:ext>
                  </a:extLst>
                </a:gridCol>
              </a:tblGrid>
              <a:tr h="33417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Segoe UI" panose="020B0502040204020203" pitchFamily="34" charset="0"/>
                          <a:cs typeface="Segoe UI" panose="020B0502040204020203" pitchFamily="34" charset="0"/>
                        </a:rPr>
                        <a:t>Positions</a:t>
                      </a:r>
                      <a:endParaRPr lang="en-US" sz="1600" b="1" dirty="0">
                        <a:solidFill>
                          <a:schemeClr val="bg1"/>
                        </a:solidFill>
                        <a:latin typeface="Segoe UI" panose="020B0502040204020203" pitchFamily="34" charset="0"/>
                        <a:cs typeface="Segoe UI" panose="020B0502040204020203" pitchFamily="34" charset="0"/>
                      </a:endParaRPr>
                    </a:p>
                  </a:txBody>
                  <a:tcPr>
                    <a:solidFill>
                      <a:srgbClr val="0A224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smtClean="0">
                          <a:latin typeface="Segoe UI" panose="020B0502040204020203" pitchFamily="34" charset="0"/>
                          <a:cs typeface="Segoe UI" panose="020B0502040204020203" pitchFamily="34" charset="0"/>
                        </a:rPr>
                        <a:t>Employees</a:t>
                      </a:r>
                      <a:endParaRPr lang="en-US" sz="1600" dirty="0">
                        <a:latin typeface="Segoe UI" panose="020B0502040204020203" pitchFamily="34" charset="0"/>
                        <a:cs typeface="Segoe UI" panose="020B0502040204020203" pitchFamily="34" charset="0"/>
                      </a:endParaRPr>
                    </a:p>
                  </a:txBody>
                  <a:tcPr>
                    <a:solidFill>
                      <a:srgbClr val="0A2240"/>
                    </a:solidFill>
                  </a:tcPr>
                </a:tc>
                <a:extLst>
                  <a:ext uri="{0D108BD9-81ED-4DB2-BD59-A6C34878D82A}">
                    <a16:rowId xmlns:a16="http://schemas.microsoft.com/office/drawing/2014/main" val="3984731256"/>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Housing Director: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Office Phone Number: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Email Address:</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Albert</a:t>
                      </a:r>
                      <a:r>
                        <a:rPr lang="en-US" sz="1400" b="0" i="0" kern="1200" baseline="0" dirty="0" smtClean="0">
                          <a:solidFill>
                            <a:schemeClr val="tx1"/>
                          </a:solidFill>
                          <a:latin typeface="Segoe UI" panose="020B0502040204020203" pitchFamily="34" charset="0"/>
                          <a:ea typeface="+mn-ea"/>
                          <a:cs typeface="Segoe UI" panose="020B0502040204020203" pitchFamily="34" charset="0"/>
                        </a:rPr>
                        <a:t> Kight Jr.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843-228-2853</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albert.kight@usmc.mil</a:t>
                      </a:r>
                    </a:p>
                  </a:txBody>
                  <a:tcPr>
                    <a:solidFill>
                      <a:srgbClr val="D9D9D9"/>
                    </a:solidFill>
                  </a:tcPr>
                </a:tc>
                <a:extLst>
                  <a:ext uri="{0D108BD9-81ED-4DB2-BD59-A6C34878D82A}">
                    <a16:rowId xmlns:a16="http://schemas.microsoft.com/office/drawing/2014/main" val="4224000957"/>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Housing</a:t>
                      </a:r>
                      <a:r>
                        <a:rPr lang="en-US" sz="1400" b="0" i="0" kern="1200" baseline="0" dirty="0" smtClean="0">
                          <a:solidFill>
                            <a:schemeClr val="tx1"/>
                          </a:solidFill>
                          <a:latin typeface="Segoe UI" panose="020B0502040204020203" pitchFamily="34" charset="0"/>
                          <a:ea typeface="+mn-ea"/>
                          <a:cs typeface="Segoe UI" panose="020B0502040204020203" pitchFamily="34" charset="0"/>
                        </a:rPr>
                        <a:t> Management Specialist: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Office Phone Number: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Email Address:</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Diane</a:t>
                      </a:r>
                      <a:r>
                        <a:rPr lang="en-US" sz="1400" b="0" i="0" kern="1200" baseline="0" dirty="0" smtClean="0">
                          <a:solidFill>
                            <a:schemeClr val="tx1"/>
                          </a:solidFill>
                          <a:latin typeface="Segoe UI" panose="020B0502040204020203" pitchFamily="34" charset="0"/>
                          <a:ea typeface="+mn-ea"/>
                          <a:cs typeface="Segoe UI" panose="020B0502040204020203" pitchFamily="34" charset="0"/>
                        </a:rPr>
                        <a:t> McMullen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843-228-2853</a:t>
                      </a:r>
                      <a:endParaRPr lang="en-US" sz="1400" b="0" i="0" kern="1200" dirty="0">
                        <a:solidFill>
                          <a:schemeClr val="tx1"/>
                        </a:solidFill>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diane.mcmullen@usmc.mil</a:t>
                      </a:r>
                      <a:endParaRPr lang="en-US" sz="1400" b="0" i="0" kern="1200" dirty="0">
                        <a:solidFill>
                          <a:schemeClr val="tx1"/>
                        </a:solidFill>
                        <a:latin typeface="Segoe UI" panose="020B0502040204020203" pitchFamily="34" charset="0"/>
                        <a:ea typeface="+mn-ea"/>
                        <a:cs typeface="Segoe UI" panose="020B0502040204020203" pitchFamily="34" charset="0"/>
                      </a:endParaRPr>
                    </a:p>
                  </a:txBody>
                  <a:tcPr>
                    <a:solidFill>
                      <a:srgbClr val="D9D9D9"/>
                    </a:solidFill>
                  </a:tcPr>
                </a:tc>
                <a:extLst>
                  <a:ext uri="{0D108BD9-81ED-4DB2-BD59-A6C34878D82A}">
                    <a16:rowId xmlns:a16="http://schemas.microsoft.com/office/drawing/2014/main" val="2845628051"/>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Housing</a:t>
                      </a:r>
                      <a:r>
                        <a:rPr lang="en-US" sz="1400" b="0" i="0" kern="1200" baseline="0" dirty="0" smtClean="0">
                          <a:solidFill>
                            <a:schemeClr val="tx1"/>
                          </a:solidFill>
                          <a:latin typeface="Segoe UI" panose="020B0502040204020203" pitchFamily="34" charset="0"/>
                          <a:ea typeface="+mn-ea"/>
                          <a:cs typeface="Segoe UI" panose="020B0502040204020203" pitchFamily="34" charset="0"/>
                        </a:rPr>
                        <a:t> Management Assistance: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Office Phone Number: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Email Address:</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Sharron Williams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843-228-2244</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sharron.Williams@usmc.mil</a:t>
                      </a:r>
                      <a:endParaRPr lang="en-US" sz="1400" b="0" i="0" kern="1200" dirty="0">
                        <a:solidFill>
                          <a:schemeClr val="tx1"/>
                        </a:solidFill>
                        <a:latin typeface="Segoe UI" panose="020B0502040204020203" pitchFamily="34" charset="0"/>
                        <a:ea typeface="+mn-ea"/>
                        <a:cs typeface="Segoe UI" panose="020B0502040204020203" pitchFamily="34" charset="0"/>
                      </a:endParaRPr>
                    </a:p>
                  </a:txBody>
                  <a:tcPr>
                    <a:solidFill>
                      <a:srgbClr val="D9D9D9"/>
                    </a:solidFill>
                  </a:tcPr>
                </a:tc>
                <a:extLst>
                  <a:ext uri="{0D108BD9-81ED-4DB2-BD59-A6C34878D82A}">
                    <a16:rowId xmlns:a16="http://schemas.microsoft.com/office/drawing/2014/main" val="1250547317"/>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Military Housing Advocate: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Office Phone Number: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Email Address:</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Claudia</a:t>
                      </a:r>
                      <a:r>
                        <a:rPr lang="en-US" sz="1400" b="0" i="0" kern="1200" baseline="0" dirty="0" smtClean="0">
                          <a:solidFill>
                            <a:schemeClr val="tx1"/>
                          </a:solidFill>
                          <a:latin typeface="Segoe UI" panose="020B0502040204020203" pitchFamily="34" charset="0"/>
                          <a:ea typeface="+mn-ea"/>
                          <a:cs typeface="Segoe UI" panose="020B0502040204020203" pitchFamily="34" charset="0"/>
                        </a:rPr>
                        <a:t> Reyes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843-228-2687</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baseline="0" dirty="0" smtClean="0">
                          <a:solidFill>
                            <a:schemeClr val="tx1"/>
                          </a:solidFill>
                          <a:latin typeface="Segoe UI" panose="020B0502040204020203" pitchFamily="34" charset="0"/>
                          <a:ea typeface="+mn-ea"/>
                          <a:cs typeface="Segoe UI" panose="020B0502040204020203" pitchFamily="34" charset="0"/>
                        </a:rPr>
                        <a:t>Claudia.reyes@usmc.mil</a:t>
                      </a:r>
                      <a:endParaRPr lang="en-US" sz="1400" b="0" i="0" kern="1200" dirty="0">
                        <a:solidFill>
                          <a:schemeClr val="tx1"/>
                        </a:solidFill>
                        <a:latin typeface="Segoe UI" panose="020B0502040204020203" pitchFamily="34" charset="0"/>
                        <a:ea typeface="+mn-ea"/>
                        <a:cs typeface="Segoe UI" panose="020B0502040204020203" pitchFamily="34" charset="0"/>
                      </a:endParaRPr>
                    </a:p>
                  </a:txBody>
                  <a:tcPr>
                    <a:solidFill>
                      <a:srgbClr val="D9D9D9"/>
                    </a:solidFill>
                  </a:tcPr>
                </a:tc>
                <a:extLst>
                  <a:ext uri="{0D108BD9-81ED-4DB2-BD59-A6C34878D82A}">
                    <a16:rowId xmlns:a16="http://schemas.microsoft.com/office/drawing/2014/main" val="3935871003"/>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Military Housing Quality Assurance: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Office Phone Number: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Email</a:t>
                      </a:r>
                      <a:r>
                        <a:rPr lang="en-US" sz="1400" b="0" i="0" kern="1200" baseline="0" dirty="0" smtClean="0">
                          <a:solidFill>
                            <a:schemeClr val="tx1"/>
                          </a:solidFill>
                          <a:latin typeface="Segoe UI" panose="020B0502040204020203" pitchFamily="34" charset="0"/>
                          <a:ea typeface="+mn-ea"/>
                          <a:cs typeface="Segoe UI" panose="020B0502040204020203" pitchFamily="34" charset="0"/>
                        </a:rPr>
                        <a:t> Address:</a:t>
                      </a:r>
                      <a:endParaRPr lang="en-US" sz="1400" b="0" i="0" kern="1200" dirty="0">
                        <a:solidFill>
                          <a:schemeClr val="tx1"/>
                        </a:solidFill>
                        <a:latin typeface="Segoe UI" panose="020B0502040204020203" pitchFamily="34" charset="0"/>
                        <a:ea typeface="+mn-ea"/>
                        <a:cs typeface="Segoe UI" panose="020B0502040204020203" pitchFamily="34" charset="0"/>
                      </a:endParaRP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smtClean="0">
                          <a:solidFill>
                            <a:schemeClr val="tx1"/>
                          </a:solidFill>
                          <a:latin typeface="Segoe UI" panose="020B0502040204020203" pitchFamily="34" charset="0"/>
                          <a:cs typeface="Segoe UI" panose="020B0502040204020203" pitchFamily="34" charset="0"/>
                        </a:rPr>
                        <a:t>Wanda Powell</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smtClean="0">
                          <a:solidFill>
                            <a:schemeClr val="tx1"/>
                          </a:solidFill>
                          <a:latin typeface="Segoe UI" panose="020B0502040204020203" pitchFamily="34" charset="0"/>
                          <a:cs typeface="Segoe UI" panose="020B0502040204020203" pitchFamily="34" charset="0"/>
                        </a:rPr>
                        <a:t>843-228-1162</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smtClean="0">
                          <a:solidFill>
                            <a:schemeClr val="tx1"/>
                          </a:solidFill>
                          <a:latin typeface="Segoe UI" panose="020B0502040204020203" pitchFamily="34" charset="0"/>
                          <a:cs typeface="Segoe UI" panose="020B0502040204020203" pitchFamily="34" charset="0"/>
                        </a:rPr>
                        <a:t>wanda.Powell@usmc.mil</a:t>
                      </a:r>
                      <a:endParaRPr lang="en-US" sz="1400" b="0" i="0" dirty="0">
                        <a:solidFill>
                          <a:schemeClr val="tx1"/>
                        </a:solidFill>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1352385053"/>
                  </a:ext>
                </a:extLst>
              </a:tr>
              <a:tr h="72911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Military Housing Quality Assurance: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Office Phone Number: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smtClean="0">
                          <a:solidFill>
                            <a:schemeClr val="tx1"/>
                          </a:solidFill>
                          <a:latin typeface="Segoe UI" panose="020B0502040204020203" pitchFamily="34" charset="0"/>
                          <a:ea typeface="+mn-ea"/>
                          <a:cs typeface="Segoe UI" panose="020B0502040204020203" pitchFamily="34" charset="0"/>
                        </a:rPr>
                        <a:t>Email</a:t>
                      </a:r>
                      <a:r>
                        <a:rPr lang="en-US" sz="1400" b="0" i="0" kern="1200" baseline="0" dirty="0" smtClean="0">
                          <a:solidFill>
                            <a:schemeClr val="tx1"/>
                          </a:solidFill>
                          <a:latin typeface="Segoe UI" panose="020B0502040204020203" pitchFamily="34" charset="0"/>
                          <a:ea typeface="+mn-ea"/>
                          <a:cs typeface="Segoe UI" panose="020B0502040204020203" pitchFamily="34" charset="0"/>
                        </a:rPr>
                        <a:t> Address:</a:t>
                      </a:r>
                      <a:endParaRPr lang="en-US" sz="1400" b="0" i="0" kern="1200" dirty="0">
                        <a:solidFill>
                          <a:schemeClr val="tx1"/>
                        </a:solidFill>
                        <a:latin typeface="Segoe UI" panose="020B0502040204020203" pitchFamily="34" charset="0"/>
                        <a:ea typeface="+mn-ea"/>
                        <a:cs typeface="Segoe UI" panose="020B0502040204020203" pitchFamily="34" charset="0"/>
                      </a:endParaRP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smtClean="0">
                          <a:solidFill>
                            <a:schemeClr val="tx1"/>
                          </a:solidFill>
                          <a:latin typeface="Segoe UI" panose="020B0502040204020203" pitchFamily="34" charset="0"/>
                          <a:cs typeface="Segoe UI" panose="020B0502040204020203" pitchFamily="34" charset="0"/>
                        </a:rPr>
                        <a:t>Lawrence</a:t>
                      </a:r>
                      <a:r>
                        <a:rPr lang="en-US" sz="1400" b="0" i="0" baseline="0" dirty="0" smtClean="0">
                          <a:solidFill>
                            <a:schemeClr val="tx1"/>
                          </a:solidFill>
                          <a:latin typeface="Segoe UI" panose="020B0502040204020203" pitchFamily="34" charset="0"/>
                          <a:cs typeface="Segoe UI" panose="020B0502040204020203" pitchFamily="34" charset="0"/>
                        </a:rPr>
                        <a:t> Washington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baseline="0" dirty="0" smtClean="0">
                          <a:solidFill>
                            <a:schemeClr val="tx1"/>
                          </a:solidFill>
                          <a:latin typeface="Segoe UI" panose="020B0502040204020203" pitchFamily="34" charset="0"/>
                          <a:cs typeface="Segoe UI" panose="020B0502040204020203" pitchFamily="34" charset="0"/>
                        </a:rPr>
                        <a:t>843-228-1137</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baseline="0" dirty="0" smtClean="0">
                          <a:solidFill>
                            <a:schemeClr val="tx1"/>
                          </a:solidFill>
                          <a:latin typeface="Segoe UI" panose="020B0502040204020203" pitchFamily="34" charset="0"/>
                          <a:cs typeface="Segoe UI" panose="020B0502040204020203" pitchFamily="34" charset="0"/>
                        </a:rPr>
                        <a:t>lawrence.washington@usmc.mil</a:t>
                      </a:r>
                      <a:endParaRPr lang="en-US" sz="1400" b="0" i="0" dirty="0">
                        <a:solidFill>
                          <a:schemeClr val="tx1"/>
                        </a:solidFill>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121424957"/>
                  </a:ext>
                </a:extLst>
              </a:tr>
            </a:tbl>
          </a:graphicData>
        </a:graphic>
      </p:graphicFrame>
    </p:spTree>
    <p:extLst>
      <p:ext uri="{BB962C8B-B14F-4D97-AF65-F5344CB8AC3E}">
        <p14:creationId xmlns:p14="http://schemas.microsoft.com/office/powerpoint/2010/main" val="1657894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827649"/>
            <a:ext cx="7886700" cy="586249"/>
          </a:xfrm>
          <a:prstGeom prst="rect">
            <a:avLst/>
          </a:prstGeom>
        </p:spPr>
        <p:txBody>
          <a:bodyPr/>
          <a:lstStyle/>
          <a:p>
            <a:r>
              <a:rPr lang="en-US" dirty="0"/>
              <a:t>Connect with Marine Corps Housing 	</a:t>
            </a:r>
          </a:p>
        </p:txBody>
      </p:sp>
      <p:grpSp>
        <p:nvGrpSpPr>
          <p:cNvPr id="2" name="Group 1">
            <a:extLst>
              <a:ext uri="{FF2B5EF4-FFF2-40B4-BE49-F238E27FC236}">
                <a16:creationId xmlns:a16="http://schemas.microsoft.com/office/drawing/2014/main" id="{A5268C18-D24E-4600-8236-4B3C9BAC4658}"/>
              </a:ext>
            </a:extLst>
          </p:cNvPr>
          <p:cNvGrpSpPr/>
          <p:nvPr/>
        </p:nvGrpSpPr>
        <p:grpSpPr>
          <a:xfrm>
            <a:off x="1609062" y="5502725"/>
            <a:ext cx="6783070" cy="954107"/>
            <a:chOff x="1609062" y="5502725"/>
            <a:chExt cx="6783070" cy="954107"/>
          </a:xfrm>
        </p:grpSpPr>
        <p:sp>
          <p:nvSpPr>
            <p:cNvPr id="27" name="TextBox 26">
              <a:extLst>
                <a:ext uri="{FF2B5EF4-FFF2-40B4-BE49-F238E27FC236}">
                  <a16:creationId xmlns:a16="http://schemas.microsoft.com/office/drawing/2014/main" id="{9697FC70-0452-498E-BA29-21C8D42906E6}"/>
                </a:ext>
              </a:extLst>
            </p:cNvPr>
            <p:cNvSpPr txBox="1"/>
            <p:nvPr/>
          </p:nvSpPr>
          <p:spPr>
            <a:xfrm>
              <a:off x="2628128" y="5502725"/>
              <a:ext cx="5764004" cy="954107"/>
            </a:xfrm>
            <a:prstGeom prst="rect">
              <a:avLst/>
            </a:prstGeom>
            <a:noFill/>
          </p:spPr>
          <p:txBody>
            <a:bodyPr wrap="square" rtlCol="0">
              <a:spAutoFit/>
            </a:bodyPr>
            <a:lstStyle/>
            <a:p>
              <a:r>
                <a:rPr lang="en-US" sz="1400" b="1" dirty="0" smtClean="0">
                  <a:latin typeface="Segoe UI" panose="020B0502040204020203" pitchFamily="34" charset="0"/>
                  <a:cs typeface="Segoe UI" panose="020B0502040204020203" pitchFamily="34" charset="0"/>
                </a:rPr>
                <a:t>For </a:t>
              </a:r>
              <a:r>
                <a:rPr lang="en-US" sz="1400" b="1" dirty="0">
                  <a:latin typeface="Segoe UI" panose="020B0502040204020203" pitchFamily="34" charset="0"/>
                  <a:cs typeface="Segoe UI" panose="020B0502040204020203" pitchFamily="34" charset="0"/>
                </a:rPr>
                <a:t>information on Marine Corps Housing policies, visit: </a:t>
              </a:r>
              <a:r>
                <a:rPr lang="en-US" sz="1400" b="1" dirty="0" smtClean="0">
                  <a:latin typeface="Segoe UI" panose="020B0502040204020203" pitchFamily="34" charset="0"/>
                  <a:cs typeface="Segoe UI" panose="020B0502040204020203" pitchFamily="34" charset="0"/>
                  <a:hlinkClick r:id="rId2">
                    <a:extLst>
                      <a:ext uri="{A12FA001-AC4F-418D-AE19-62706E023703}">
                        <ahyp:hlinkClr xmlns="" xmlns:ahyp="http://schemas.microsoft.com/office/drawing/2018/hyperlinkcolor" val="tx"/>
                      </a:ext>
                    </a:extLst>
                  </a:hlinkClick>
                </a:rPr>
                <a:t>https</a:t>
              </a:r>
              <a:r>
                <a:rPr lang="en-US" sz="1400" b="1" dirty="0">
                  <a:latin typeface="Segoe UI" panose="020B0502040204020203" pitchFamily="34" charset="0"/>
                  <a:cs typeface="Segoe UI" panose="020B0502040204020203" pitchFamily="34" charset="0"/>
                  <a:hlinkClick r:id="rId2">
                    <a:extLst>
                      <a:ext uri="{A12FA001-AC4F-418D-AE19-62706E023703}">
                        <ahyp:hlinkClr xmlns="" xmlns:ahyp="http://schemas.microsoft.com/office/drawing/2018/hyperlinkcolor" val="tx"/>
                      </a:ext>
                    </a:extLst>
                  </a:hlinkClick>
                </a:rPr>
                <a:t>://bit.ly/3n2zyGe</a:t>
              </a:r>
              <a:endParaRPr lang="en-US" sz="1400" b="1" dirty="0">
                <a:latin typeface="Segoe UI" panose="020B0502040204020203" pitchFamily="34" charset="0"/>
                <a:cs typeface="Segoe UI" panose="020B0502040204020203" pitchFamily="34" charset="0"/>
              </a:endParaRPr>
            </a:p>
            <a:p>
              <a:endParaRPr lang="en-US" sz="1400" b="1" dirty="0">
                <a:latin typeface="Segoe UI" panose="020B0502040204020203" pitchFamily="34" charset="0"/>
                <a:cs typeface="Segoe UI" panose="020B0502040204020203" pitchFamily="34" charset="0"/>
              </a:endParaRPr>
            </a:p>
            <a:p>
              <a:endParaRPr lang="en-US" sz="1400" b="1" dirty="0">
                <a:latin typeface="Segoe UI" panose="020B0502040204020203" pitchFamily="34" charset="0"/>
                <a:cs typeface="Segoe UI" panose="020B0502040204020203" pitchFamily="34" charset="0"/>
              </a:endParaRPr>
            </a:p>
          </p:txBody>
        </p:sp>
        <p:pic>
          <p:nvPicPr>
            <p:cNvPr id="5" name="Picture 4" descr="Qr code&#10;&#10;Description automatically generated">
              <a:extLst>
                <a:ext uri="{FF2B5EF4-FFF2-40B4-BE49-F238E27FC236}">
                  <a16:creationId xmlns:a16="http://schemas.microsoft.com/office/drawing/2014/main" id="{D09F9466-198A-40A5-BAF1-E31EBAAD7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062" y="5519283"/>
              <a:ext cx="735234" cy="728489"/>
            </a:xfrm>
            <a:prstGeom prst="rect">
              <a:avLst/>
            </a:prstGeom>
          </p:spPr>
        </p:pic>
      </p:grpSp>
      <p:grpSp>
        <p:nvGrpSpPr>
          <p:cNvPr id="12" name="Group 11">
            <a:extLst>
              <a:ext uri="{FF2B5EF4-FFF2-40B4-BE49-F238E27FC236}">
                <a16:creationId xmlns:a16="http://schemas.microsoft.com/office/drawing/2014/main" id="{36A7CEB2-8D47-41FE-95FC-693B66B4B445}"/>
              </a:ext>
            </a:extLst>
          </p:cNvPr>
          <p:cNvGrpSpPr/>
          <p:nvPr/>
        </p:nvGrpSpPr>
        <p:grpSpPr>
          <a:xfrm>
            <a:off x="1609062" y="1665692"/>
            <a:ext cx="7534938" cy="403169"/>
            <a:chOff x="1609062" y="1740049"/>
            <a:chExt cx="7534938" cy="403169"/>
          </a:xfrm>
        </p:grpSpPr>
        <p:grpSp>
          <p:nvGrpSpPr>
            <p:cNvPr id="9" name="Group 8">
              <a:extLst>
                <a:ext uri="{FF2B5EF4-FFF2-40B4-BE49-F238E27FC236}">
                  <a16:creationId xmlns:a16="http://schemas.microsoft.com/office/drawing/2014/main" id="{9FA97758-554F-4D22-87D5-E53DE87CBA20}"/>
                </a:ext>
              </a:extLst>
            </p:cNvPr>
            <p:cNvGrpSpPr/>
            <p:nvPr/>
          </p:nvGrpSpPr>
          <p:grpSpPr>
            <a:xfrm>
              <a:off x="1609062" y="1740049"/>
              <a:ext cx="662351" cy="403169"/>
              <a:chOff x="1609062" y="1944895"/>
              <a:chExt cx="662351" cy="403169"/>
            </a:xfrm>
          </p:grpSpPr>
          <p:sp>
            <p:nvSpPr>
              <p:cNvPr id="3" name="Freeform: Shape 2">
                <a:extLst>
                  <a:ext uri="{FF2B5EF4-FFF2-40B4-BE49-F238E27FC236}">
                    <a16:creationId xmlns:a16="http://schemas.microsoft.com/office/drawing/2014/main" id="{CB3060E1-991F-4CE9-A678-1EB2FB3DEF0D}"/>
                  </a:ext>
                </a:extLst>
              </p:cNvPr>
              <p:cNvSpPr/>
              <p:nvPr/>
            </p:nvSpPr>
            <p:spPr>
              <a:xfrm>
                <a:off x="1695456" y="1944895"/>
                <a:ext cx="489563" cy="331175"/>
              </a:xfrm>
              <a:custGeom>
                <a:avLst/>
                <a:gdLst>
                  <a:gd name="connsiteX0" fmla="*/ 446367 w 489563"/>
                  <a:gd name="connsiteY0" fmla="*/ 287979 h 331175"/>
                  <a:gd name="connsiteX1" fmla="*/ 43197 w 489563"/>
                  <a:gd name="connsiteY1" fmla="*/ 287979 h 331175"/>
                  <a:gd name="connsiteX2" fmla="*/ 43197 w 489563"/>
                  <a:gd name="connsiteY2" fmla="*/ 43197 h 331175"/>
                  <a:gd name="connsiteX3" fmla="*/ 446367 w 489563"/>
                  <a:gd name="connsiteY3" fmla="*/ 43197 h 331175"/>
                  <a:gd name="connsiteX4" fmla="*/ 489564 w 489563"/>
                  <a:gd name="connsiteY4" fmla="*/ 28798 h 331175"/>
                  <a:gd name="connsiteX5" fmla="*/ 460766 w 489563"/>
                  <a:gd name="connsiteY5" fmla="*/ 0 h 331175"/>
                  <a:gd name="connsiteX6" fmla="*/ 28798 w 489563"/>
                  <a:gd name="connsiteY6" fmla="*/ 0 h 331175"/>
                  <a:gd name="connsiteX7" fmla="*/ 0 w 489563"/>
                  <a:gd name="connsiteY7" fmla="*/ 28798 h 331175"/>
                  <a:gd name="connsiteX8" fmla="*/ 0 w 489563"/>
                  <a:gd name="connsiteY8" fmla="*/ 331176 h 331175"/>
                  <a:gd name="connsiteX9" fmla="*/ 489564 w 489563"/>
                  <a:gd name="connsiteY9" fmla="*/ 331176 h 33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63" h="331175">
                    <a:moveTo>
                      <a:pt x="446367" y="287979"/>
                    </a:moveTo>
                    <a:lnTo>
                      <a:pt x="43197" y="287979"/>
                    </a:lnTo>
                    <a:lnTo>
                      <a:pt x="43197" y="43197"/>
                    </a:lnTo>
                    <a:lnTo>
                      <a:pt x="446367" y="43197"/>
                    </a:lnTo>
                    <a:close/>
                    <a:moveTo>
                      <a:pt x="489564" y="28798"/>
                    </a:moveTo>
                    <a:cubicBezTo>
                      <a:pt x="489564" y="12894"/>
                      <a:pt x="476670" y="0"/>
                      <a:pt x="460766" y="0"/>
                    </a:cubicBezTo>
                    <a:lnTo>
                      <a:pt x="28798" y="0"/>
                    </a:lnTo>
                    <a:cubicBezTo>
                      <a:pt x="12894" y="0"/>
                      <a:pt x="0" y="12894"/>
                      <a:pt x="0" y="28798"/>
                    </a:cubicBezTo>
                    <a:lnTo>
                      <a:pt x="0" y="331176"/>
                    </a:lnTo>
                    <a:lnTo>
                      <a:pt x="489564" y="331176"/>
                    </a:lnTo>
                    <a:close/>
                  </a:path>
                </a:pathLst>
              </a:custGeom>
              <a:solidFill>
                <a:srgbClr val="000000"/>
              </a:solidFill>
              <a:ln w="7144"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15A2E03-0967-4FB0-A1FB-4B2834C64AE5}"/>
                  </a:ext>
                </a:extLst>
              </p:cNvPr>
              <p:cNvSpPr/>
              <p:nvPr/>
            </p:nvSpPr>
            <p:spPr>
              <a:xfrm>
                <a:off x="1609062" y="2304868"/>
                <a:ext cx="662351" cy="43196"/>
              </a:xfrm>
              <a:custGeom>
                <a:avLst/>
                <a:gdLst>
                  <a:gd name="connsiteX0" fmla="*/ 374372 w 662351"/>
                  <a:gd name="connsiteY0" fmla="*/ 0 h 43196"/>
                  <a:gd name="connsiteX1" fmla="*/ 374372 w 662351"/>
                  <a:gd name="connsiteY1" fmla="*/ 7199 h 43196"/>
                  <a:gd name="connsiteX2" fmla="*/ 368066 w 662351"/>
                  <a:gd name="connsiteY2" fmla="*/ 14399 h 43196"/>
                  <a:gd name="connsiteX3" fmla="*/ 367173 w 662351"/>
                  <a:gd name="connsiteY3" fmla="*/ 14399 h 43196"/>
                  <a:gd name="connsiteX4" fmla="*/ 295178 w 662351"/>
                  <a:gd name="connsiteY4" fmla="*/ 14399 h 43196"/>
                  <a:gd name="connsiteX5" fmla="*/ 287979 w 662351"/>
                  <a:gd name="connsiteY5" fmla="*/ 8093 h 43196"/>
                  <a:gd name="connsiteX6" fmla="*/ 287979 w 662351"/>
                  <a:gd name="connsiteY6" fmla="*/ 7199 h 43196"/>
                  <a:gd name="connsiteX7" fmla="*/ 287979 w 662351"/>
                  <a:gd name="connsiteY7" fmla="*/ 0 h 43196"/>
                  <a:gd name="connsiteX8" fmla="*/ 0 w 662351"/>
                  <a:gd name="connsiteY8" fmla="*/ 0 h 43196"/>
                  <a:gd name="connsiteX9" fmla="*/ 0 w 662351"/>
                  <a:gd name="connsiteY9" fmla="*/ 14399 h 43196"/>
                  <a:gd name="connsiteX10" fmla="*/ 28798 w 662351"/>
                  <a:gd name="connsiteY10" fmla="*/ 43197 h 43196"/>
                  <a:gd name="connsiteX11" fmla="*/ 633553 w 662351"/>
                  <a:gd name="connsiteY11" fmla="*/ 43197 h 43196"/>
                  <a:gd name="connsiteX12" fmla="*/ 662351 w 662351"/>
                  <a:gd name="connsiteY12" fmla="*/ 14399 h 43196"/>
                  <a:gd name="connsiteX13" fmla="*/ 662351 w 662351"/>
                  <a:gd name="connsiteY13" fmla="*/ 0 h 4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351" h="43196">
                    <a:moveTo>
                      <a:pt x="374372" y="0"/>
                    </a:moveTo>
                    <a:lnTo>
                      <a:pt x="374372" y="7199"/>
                    </a:lnTo>
                    <a:cubicBezTo>
                      <a:pt x="374619" y="10929"/>
                      <a:pt x="371796" y="14152"/>
                      <a:pt x="368066" y="14399"/>
                    </a:cubicBezTo>
                    <a:cubicBezTo>
                      <a:pt x="367769" y="14418"/>
                      <a:pt x="367470" y="14418"/>
                      <a:pt x="367173" y="14399"/>
                    </a:cubicBezTo>
                    <a:lnTo>
                      <a:pt x="295178" y="14399"/>
                    </a:lnTo>
                    <a:cubicBezTo>
                      <a:pt x="291449" y="14646"/>
                      <a:pt x="288226" y="11822"/>
                      <a:pt x="287979" y="8093"/>
                    </a:cubicBezTo>
                    <a:cubicBezTo>
                      <a:pt x="287959" y="7796"/>
                      <a:pt x="287959" y="7497"/>
                      <a:pt x="287979" y="7199"/>
                    </a:cubicBezTo>
                    <a:lnTo>
                      <a:pt x="287979" y="0"/>
                    </a:lnTo>
                    <a:lnTo>
                      <a:pt x="0" y="0"/>
                    </a:lnTo>
                    <a:lnTo>
                      <a:pt x="0" y="14399"/>
                    </a:lnTo>
                    <a:cubicBezTo>
                      <a:pt x="0" y="30303"/>
                      <a:pt x="12893" y="43197"/>
                      <a:pt x="28798" y="43197"/>
                    </a:cubicBezTo>
                    <a:lnTo>
                      <a:pt x="633553" y="43197"/>
                    </a:lnTo>
                    <a:cubicBezTo>
                      <a:pt x="649458" y="43197"/>
                      <a:pt x="662351" y="30303"/>
                      <a:pt x="662351" y="14399"/>
                    </a:cubicBezTo>
                    <a:lnTo>
                      <a:pt x="662351" y="0"/>
                    </a:lnTo>
                    <a:close/>
                  </a:path>
                </a:pathLst>
              </a:custGeom>
              <a:solidFill>
                <a:srgbClr val="000000"/>
              </a:solidFill>
              <a:ln w="7144"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087CE6AD-AC14-4C1C-B143-54BA86E6B696}"/>
                  </a:ext>
                </a:extLst>
              </p:cNvPr>
              <p:cNvSpPr/>
              <p:nvPr/>
            </p:nvSpPr>
            <p:spPr>
              <a:xfrm>
                <a:off x="1839445" y="2009690"/>
                <a:ext cx="201585" cy="201585"/>
              </a:xfrm>
              <a:custGeom>
                <a:avLst/>
                <a:gdLst>
                  <a:gd name="connsiteX0" fmla="*/ 100793 w 201585"/>
                  <a:gd name="connsiteY0" fmla="*/ 0 h 201585"/>
                  <a:gd name="connsiteX1" fmla="*/ 0 w 201585"/>
                  <a:gd name="connsiteY1" fmla="*/ 100793 h 201585"/>
                  <a:gd name="connsiteX2" fmla="*/ 100793 w 201585"/>
                  <a:gd name="connsiteY2" fmla="*/ 201585 h 201585"/>
                  <a:gd name="connsiteX3" fmla="*/ 201585 w 201585"/>
                  <a:gd name="connsiteY3" fmla="*/ 100793 h 201585"/>
                  <a:gd name="connsiteX4" fmla="*/ 100793 w 201585"/>
                  <a:gd name="connsiteY4" fmla="*/ 0 h 201585"/>
                  <a:gd name="connsiteX5" fmla="*/ 107992 w 201585"/>
                  <a:gd name="connsiteY5" fmla="*/ 107992 h 201585"/>
                  <a:gd name="connsiteX6" fmla="*/ 141038 w 201585"/>
                  <a:gd name="connsiteY6" fmla="*/ 107992 h 201585"/>
                  <a:gd name="connsiteX7" fmla="*/ 107992 w 201585"/>
                  <a:gd name="connsiteY7" fmla="*/ 173579 h 201585"/>
                  <a:gd name="connsiteX8" fmla="*/ 107992 w 201585"/>
                  <a:gd name="connsiteY8" fmla="*/ 93593 h 201585"/>
                  <a:gd name="connsiteX9" fmla="*/ 107992 w 201585"/>
                  <a:gd name="connsiteY9" fmla="*/ 27934 h 201585"/>
                  <a:gd name="connsiteX10" fmla="*/ 141038 w 201585"/>
                  <a:gd name="connsiteY10" fmla="*/ 93593 h 201585"/>
                  <a:gd name="connsiteX11" fmla="*/ 93593 w 201585"/>
                  <a:gd name="connsiteY11" fmla="*/ 93593 h 201585"/>
                  <a:gd name="connsiteX12" fmla="*/ 61627 w 201585"/>
                  <a:gd name="connsiteY12" fmla="*/ 93593 h 201585"/>
                  <a:gd name="connsiteX13" fmla="*/ 93593 w 201585"/>
                  <a:gd name="connsiteY13" fmla="*/ 28798 h 201585"/>
                  <a:gd name="connsiteX14" fmla="*/ 93593 w 201585"/>
                  <a:gd name="connsiteY14" fmla="*/ 107992 h 201585"/>
                  <a:gd name="connsiteX15" fmla="*/ 93593 w 201585"/>
                  <a:gd name="connsiteY15" fmla="*/ 172787 h 201585"/>
                  <a:gd name="connsiteX16" fmla="*/ 61627 w 201585"/>
                  <a:gd name="connsiteY16" fmla="*/ 107992 h 201585"/>
                  <a:gd name="connsiteX17" fmla="*/ 47157 w 201585"/>
                  <a:gd name="connsiteY17" fmla="*/ 93593 h 201585"/>
                  <a:gd name="connsiteX18" fmla="*/ 16343 w 201585"/>
                  <a:gd name="connsiteY18" fmla="*/ 93593 h 201585"/>
                  <a:gd name="connsiteX19" fmla="*/ 84522 w 201585"/>
                  <a:gd name="connsiteY19" fmla="*/ 17639 h 201585"/>
                  <a:gd name="connsiteX20" fmla="*/ 47157 w 201585"/>
                  <a:gd name="connsiteY20" fmla="*/ 93593 h 201585"/>
                  <a:gd name="connsiteX21" fmla="*/ 47157 w 201585"/>
                  <a:gd name="connsiteY21" fmla="*/ 107992 h 201585"/>
                  <a:gd name="connsiteX22" fmla="*/ 84666 w 201585"/>
                  <a:gd name="connsiteY22" fmla="*/ 184018 h 201585"/>
                  <a:gd name="connsiteX23" fmla="*/ 16343 w 201585"/>
                  <a:gd name="connsiteY23" fmla="*/ 107992 h 201585"/>
                  <a:gd name="connsiteX24" fmla="*/ 155509 w 201585"/>
                  <a:gd name="connsiteY24" fmla="*/ 107992 h 201585"/>
                  <a:gd name="connsiteX25" fmla="*/ 185242 w 201585"/>
                  <a:gd name="connsiteY25" fmla="*/ 107992 h 201585"/>
                  <a:gd name="connsiteX26" fmla="*/ 118215 w 201585"/>
                  <a:gd name="connsiteY26" fmla="*/ 183730 h 201585"/>
                  <a:gd name="connsiteX27" fmla="*/ 155509 w 201585"/>
                  <a:gd name="connsiteY27" fmla="*/ 107992 h 201585"/>
                  <a:gd name="connsiteX28" fmla="*/ 155509 w 201585"/>
                  <a:gd name="connsiteY28" fmla="*/ 93593 h 201585"/>
                  <a:gd name="connsiteX29" fmla="*/ 118431 w 201585"/>
                  <a:gd name="connsiteY29" fmla="*/ 17927 h 201585"/>
                  <a:gd name="connsiteX30" fmla="*/ 185242 w 201585"/>
                  <a:gd name="connsiteY30" fmla="*/ 93593 h 2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1585" h="201585">
                    <a:moveTo>
                      <a:pt x="100793" y="0"/>
                    </a:moveTo>
                    <a:cubicBezTo>
                      <a:pt x="45126" y="0"/>
                      <a:pt x="0" y="45126"/>
                      <a:pt x="0" y="100793"/>
                    </a:cubicBezTo>
                    <a:cubicBezTo>
                      <a:pt x="0" y="156459"/>
                      <a:pt x="45126" y="201585"/>
                      <a:pt x="100793" y="201585"/>
                    </a:cubicBezTo>
                    <a:cubicBezTo>
                      <a:pt x="156459" y="201585"/>
                      <a:pt x="201585" y="156459"/>
                      <a:pt x="201585" y="100793"/>
                    </a:cubicBezTo>
                    <a:cubicBezTo>
                      <a:pt x="201585" y="45126"/>
                      <a:pt x="156459" y="0"/>
                      <a:pt x="100793" y="0"/>
                    </a:cubicBezTo>
                    <a:close/>
                    <a:moveTo>
                      <a:pt x="107992" y="107992"/>
                    </a:moveTo>
                    <a:lnTo>
                      <a:pt x="141038" y="107992"/>
                    </a:lnTo>
                    <a:cubicBezTo>
                      <a:pt x="137274" y="132811"/>
                      <a:pt x="125699" y="155786"/>
                      <a:pt x="107992" y="173579"/>
                    </a:cubicBezTo>
                    <a:close/>
                    <a:moveTo>
                      <a:pt x="107992" y="93593"/>
                    </a:moveTo>
                    <a:lnTo>
                      <a:pt x="107992" y="27934"/>
                    </a:lnTo>
                    <a:cubicBezTo>
                      <a:pt x="125717" y="45744"/>
                      <a:pt x="137294" y="68746"/>
                      <a:pt x="141038" y="93593"/>
                    </a:cubicBezTo>
                    <a:close/>
                    <a:moveTo>
                      <a:pt x="93593" y="93593"/>
                    </a:moveTo>
                    <a:lnTo>
                      <a:pt x="61627" y="93593"/>
                    </a:lnTo>
                    <a:cubicBezTo>
                      <a:pt x="65208" y="69172"/>
                      <a:pt x="76393" y="46500"/>
                      <a:pt x="93593" y="28798"/>
                    </a:cubicBezTo>
                    <a:close/>
                    <a:moveTo>
                      <a:pt x="93593" y="107992"/>
                    </a:moveTo>
                    <a:lnTo>
                      <a:pt x="93593" y="172787"/>
                    </a:lnTo>
                    <a:cubicBezTo>
                      <a:pt x="76425" y="155062"/>
                      <a:pt x="65245" y="132402"/>
                      <a:pt x="61627" y="107992"/>
                    </a:cubicBezTo>
                    <a:close/>
                    <a:moveTo>
                      <a:pt x="47157" y="93593"/>
                    </a:moveTo>
                    <a:lnTo>
                      <a:pt x="16343" y="93593"/>
                    </a:lnTo>
                    <a:cubicBezTo>
                      <a:pt x="19539" y="55882"/>
                      <a:pt x="47374" y="24873"/>
                      <a:pt x="84522" y="17639"/>
                    </a:cubicBezTo>
                    <a:cubicBezTo>
                      <a:pt x="63998" y="38119"/>
                      <a:pt x="50855" y="64835"/>
                      <a:pt x="47157" y="93593"/>
                    </a:cubicBezTo>
                    <a:close/>
                    <a:moveTo>
                      <a:pt x="47157" y="107992"/>
                    </a:moveTo>
                    <a:cubicBezTo>
                      <a:pt x="50858" y="136800"/>
                      <a:pt x="64057" y="163553"/>
                      <a:pt x="84666" y="184018"/>
                    </a:cubicBezTo>
                    <a:cubicBezTo>
                      <a:pt x="47462" y="176789"/>
                      <a:pt x="19572" y="145753"/>
                      <a:pt x="16343" y="107992"/>
                    </a:cubicBezTo>
                    <a:close/>
                    <a:moveTo>
                      <a:pt x="155509" y="107992"/>
                    </a:moveTo>
                    <a:lnTo>
                      <a:pt x="185242" y="107992"/>
                    </a:lnTo>
                    <a:cubicBezTo>
                      <a:pt x="182090" y="145275"/>
                      <a:pt x="154839" y="176068"/>
                      <a:pt x="118215" y="183730"/>
                    </a:cubicBezTo>
                    <a:cubicBezTo>
                      <a:pt x="138729" y="163339"/>
                      <a:pt x="151853" y="136685"/>
                      <a:pt x="155509" y="107992"/>
                    </a:cubicBezTo>
                    <a:close/>
                    <a:moveTo>
                      <a:pt x="155509" y="93593"/>
                    </a:moveTo>
                    <a:cubicBezTo>
                      <a:pt x="151823" y="64975"/>
                      <a:pt x="138788" y="38375"/>
                      <a:pt x="118431" y="17927"/>
                    </a:cubicBezTo>
                    <a:cubicBezTo>
                      <a:pt x="154946" y="25665"/>
                      <a:pt x="182085" y="56401"/>
                      <a:pt x="185242" y="93593"/>
                    </a:cubicBezTo>
                    <a:close/>
                  </a:path>
                </a:pathLst>
              </a:custGeom>
              <a:solidFill>
                <a:srgbClr val="000000"/>
              </a:solidFill>
              <a:ln w="7144" cap="flat">
                <a:noFill/>
                <a:prstDash val="solid"/>
                <a:miter/>
              </a:ln>
            </p:spPr>
            <p:txBody>
              <a:bodyPr rtlCol="0" anchor="ctr"/>
              <a:lstStyle/>
              <a:p>
                <a:endParaRPr lang="en-US" dirty="0"/>
              </a:p>
            </p:txBody>
          </p:sp>
        </p:grpSp>
        <p:sp>
          <p:nvSpPr>
            <p:cNvPr id="10" name="TextBox 9">
              <a:extLst>
                <a:ext uri="{FF2B5EF4-FFF2-40B4-BE49-F238E27FC236}">
                  <a16:creationId xmlns:a16="http://schemas.microsoft.com/office/drawing/2014/main" id="{9FE03CE5-61FE-4A9A-9FFC-16BF26DC7382}"/>
                </a:ext>
              </a:extLst>
            </p:cNvPr>
            <p:cNvSpPr txBox="1"/>
            <p:nvPr/>
          </p:nvSpPr>
          <p:spPr>
            <a:xfrm>
              <a:off x="2628128" y="1740777"/>
              <a:ext cx="6515872" cy="276999"/>
            </a:xfrm>
            <a:prstGeom prst="rect">
              <a:avLst/>
            </a:prstGeom>
            <a:noFill/>
          </p:spPr>
          <p:txBody>
            <a:bodyPr wrap="square" rtlCol="0">
              <a:spAutoFit/>
            </a:bodyPr>
            <a:lstStyle/>
            <a:p>
              <a:pPr lvl="0" defTabSz="685800">
                <a:defRPr/>
              </a:pPr>
              <a:r>
                <a:rPr lang="en-US" sz="1200" b="1" i="1" dirty="0">
                  <a:solidFill>
                    <a:schemeClr val="accent5">
                      <a:lumMod val="75000"/>
                    </a:schemeClr>
                  </a:solidFill>
                  <a:latin typeface="Segoe UI" panose="020B0502040204020203" pitchFamily="34" charset="0"/>
                  <a:cs typeface="Segoe UI" panose="020B0502040204020203" pitchFamily="34" charset="0"/>
                </a:rPr>
                <a:t>https://www.mcrdpi.marines.mil/Resources/For-Depot-Personnel/Housing/</a:t>
              </a:r>
            </a:p>
          </p:txBody>
        </p:sp>
      </p:grpSp>
      <p:grpSp>
        <p:nvGrpSpPr>
          <p:cNvPr id="13" name="Group 12">
            <a:extLst>
              <a:ext uri="{FF2B5EF4-FFF2-40B4-BE49-F238E27FC236}">
                <a16:creationId xmlns:a16="http://schemas.microsoft.com/office/drawing/2014/main" id="{B5CFC7C4-F01A-4A06-987A-D84B6733D810}"/>
              </a:ext>
            </a:extLst>
          </p:cNvPr>
          <p:cNvGrpSpPr/>
          <p:nvPr/>
        </p:nvGrpSpPr>
        <p:grpSpPr>
          <a:xfrm>
            <a:off x="1695456" y="2416089"/>
            <a:ext cx="6827136" cy="503028"/>
            <a:chOff x="1695456" y="2451693"/>
            <a:chExt cx="6827136" cy="503028"/>
          </a:xfrm>
        </p:grpSpPr>
        <p:pic>
          <p:nvPicPr>
            <p:cNvPr id="15" name="Picture 14">
              <a:extLst>
                <a:ext uri="{FF2B5EF4-FFF2-40B4-BE49-F238E27FC236}">
                  <a16:creationId xmlns:a16="http://schemas.microsoft.com/office/drawing/2014/main" id="{A540D813-99FD-429C-A815-33B806D05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5456" y="2451693"/>
              <a:ext cx="504048" cy="503028"/>
            </a:xfrm>
            <a:prstGeom prst="rect">
              <a:avLst/>
            </a:prstGeom>
          </p:spPr>
        </p:pic>
        <p:sp>
          <p:nvSpPr>
            <p:cNvPr id="24" name="TextBox 23">
              <a:extLst>
                <a:ext uri="{FF2B5EF4-FFF2-40B4-BE49-F238E27FC236}">
                  <a16:creationId xmlns:a16="http://schemas.microsoft.com/office/drawing/2014/main" id="{5F7058D6-C3B7-4204-8384-40EC7ED2F3EB}"/>
                </a:ext>
              </a:extLst>
            </p:cNvPr>
            <p:cNvSpPr txBox="1"/>
            <p:nvPr/>
          </p:nvSpPr>
          <p:spPr>
            <a:xfrm>
              <a:off x="2628131" y="2532524"/>
              <a:ext cx="5894461" cy="307777"/>
            </a:xfrm>
            <a:prstGeom prst="rect">
              <a:avLst/>
            </a:prstGeom>
            <a:noFill/>
          </p:spPr>
          <p:txBody>
            <a:bodyPr wrap="square" rtlCol="0">
              <a:spAutoFit/>
            </a:bodyPr>
            <a:lstStyle/>
            <a:p>
              <a:pPr lvl="0" defTabSz="685800">
                <a:defRPr/>
              </a:pPr>
              <a:r>
                <a:rPr lang="en-US" sz="1400" b="1" dirty="0" smtClean="0">
                  <a:latin typeface="Segoe UI" panose="020B0502040204020203" pitchFamily="34" charset="0"/>
                  <a:cs typeface="Segoe UI" panose="020B0502040204020203" pitchFamily="34" charset="0"/>
                </a:rPr>
                <a:t>N/A</a:t>
              </a:r>
              <a:endParaRPr lang="en-US" sz="1400" b="1" dirty="0">
                <a:latin typeface="Segoe UI" panose="020B0502040204020203" pitchFamily="34" charset="0"/>
                <a:cs typeface="Segoe UI" panose="020B0502040204020203" pitchFamily="34" charset="0"/>
              </a:endParaRPr>
            </a:p>
          </p:txBody>
        </p:sp>
      </p:grpSp>
      <p:grpSp>
        <p:nvGrpSpPr>
          <p:cNvPr id="17" name="Group 16">
            <a:extLst>
              <a:ext uri="{FF2B5EF4-FFF2-40B4-BE49-F238E27FC236}">
                <a16:creationId xmlns:a16="http://schemas.microsoft.com/office/drawing/2014/main" id="{0D5F0F12-C290-4600-98BA-FD866E8CE098}"/>
              </a:ext>
            </a:extLst>
          </p:cNvPr>
          <p:cNvGrpSpPr/>
          <p:nvPr/>
        </p:nvGrpSpPr>
        <p:grpSpPr>
          <a:xfrm>
            <a:off x="1695456" y="3287026"/>
            <a:ext cx="6827135" cy="452469"/>
            <a:chOff x="1695456" y="3315076"/>
            <a:chExt cx="6827135" cy="452469"/>
          </a:xfrm>
        </p:grpSpPr>
        <p:pic>
          <p:nvPicPr>
            <p:cNvPr id="16" name="Picture 15">
              <a:extLst>
                <a:ext uri="{FF2B5EF4-FFF2-40B4-BE49-F238E27FC236}">
                  <a16:creationId xmlns:a16="http://schemas.microsoft.com/office/drawing/2014/main" id="{68C19981-2001-4116-BBE2-BD3F90991B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5456" y="3356747"/>
              <a:ext cx="504048" cy="410798"/>
            </a:xfrm>
            <a:prstGeom prst="rect">
              <a:avLst/>
            </a:prstGeom>
          </p:spPr>
        </p:pic>
        <p:sp>
          <p:nvSpPr>
            <p:cNvPr id="25" name="TextBox 24">
              <a:extLst>
                <a:ext uri="{FF2B5EF4-FFF2-40B4-BE49-F238E27FC236}">
                  <a16:creationId xmlns:a16="http://schemas.microsoft.com/office/drawing/2014/main" id="{D82200E9-055B-4F64-8B0E-CEA70A25581D}"/>
                </a:ext>
              </a:extLst>
            </p:cNvPr>
            <p:cNvSpPr txBox="1"/>
            <p:nvPr/>
          </p:nvSpPr>
          <p:spPr>
            <a:xfrm>
              <a:off x="2628130" y="3315076"/>
              <a:ext cx="5894461" cy="307777"/>
            </a:xfrm>
            <a:prstGeom prst="rect">
              <a:avLst/>
            </a:prstGeom>
            <a:noFill/>
          </p:spPr>
          <p:txBody>
            <a:bodyPr wrap="square" rtlCol="0">
              <a:spAutoFit/>
            </a:bodyPr>
            <a:lstStyle/>
            <a:p>
              <a:pPr lvl="0" defTabSz="685800">
                <a:defRPr/>
              </a:pPr>
              <a:r>
                <a:rPr lang="en-US" sz="1400" b="1" dirty="0">
                  <a:latin typeface="Segoe UI" panose="020B0502040204020203" pitchFamily="34" charset="0"/>
                  <a:cs typeface="Segoe UI" panose="020B0502040204020203" pitchFamily="34" charset="0"/>
                </a:rPr>
                <a:t>N/A</a:t>
              </a:r>
            </a:p>
          </p:txBody>
        </p:sp>
      </p:grpSp>
      <p:grpSp>
        <p:nvGrpSpPr>
          <p:cNvPr id="18" name="Group 17">
            <a:extLst>
              <a:ext uri="{FF2B5EF4-FFF2-40B4-BE49-F238E27FC236}">
                <a16:creationId xmlns:a16="http://schemas.microsoft.com/office/drawing/2014/main" id="{D42A4EB3-FDBA-425C-B276-35E3A18189EC}"/>
              </a:ext>
            </a:extLst>
          </p:cNvPr>
          <p:cNvGrpSpPr/>
          <p:nvPr/>
        </p:nvGrpSpPr>
        <p:grpSpPr>
          <a:xfrm>
            <a:off x="1695456" y="4889375"/>
            <a:ext cx="6827133" cy="354901"/>
            <a:chOff x="1695456" y="4792196"/>
            <a:chExt cx="6827133" cy="354901"/>
          </a:xfrm>
        </p:grpSpPr>
        <p:pic>
          <p:nvPicPr>
            <p:cNvPr id="32" name="Picture 31">
              <a:extLst>
                <a:ext uri="{FF2B5EF4-FFF2-40B4-BE49-F238E27FC236}">
                  <a16:creationId xmlns:a16="http://schemas.microsoft.com/office/drawing/2014/main" id="{75D3C6BE-F6D3-426F-A4D6-576D5BB00E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456" y="4792196"/>
              <a:ext cx="504049" cy="354901"/>
            </a:xfrm>
            <a:prstGeom prst="rect">
              <a:avLst/>
            </a:prstGeom>
          </p:spPr>
        </p:pic>
        <p:sp>
          <p:nvSpPr>
            <p:cNvPr id="29" name="TextBox 28">
              <a:extLst>
                <a:ext uri="{FF2B5EF4-FFF2-40B4-BE49-F238E27FC236}">
                  <a16:creationId xmlns:a16="http://schemas.microsoft.com/office/drawing/2014/main" id="{35253FA0-01B3-4ECB-A69D-FAF434F0CE53}"/>
                </a:ext>
              </a:extLst>
            </p:cNvPr>
            <p:cNvSpPr txBox="1"/>
            <p:nvPr/>
          </p:nvSpPr>
          <p:spPr>
            <a:xfrm>
              <a:off x="2628128" y="4801515"/>
              <a:ext cx="5894461" cy="307777"/>
            </a:xfrm>
            <a:prstGeom prst="rect">
              <a:avLst/>
            </a:prstGeom>
            <a:noFill/>
          </p:spPr>
          <p:txBody>
            <a:bodyPr wrap="square" rtlCol="0">
              <a:spAutoFit/>
            </a:bodyPr>
            <a:lstStyle/>
            <a:p>
              <a:pPr lvl="0" defTabSz="685800">
                <a:defRPr/>
              </a:pPr>
              <a:r>
                <a:rPr lang="en-US" sz="1400" b="1" dirty="0">
                  <a:latin typeface="Segoe UI" panose="020B0502040204020203" pitchFamily="34" charset="0"/>
                  <a:cs typeface="Segoe UI" panose="020B0502040204020203" pitchFamily="34" charset="0"/>
                </a:rPr>
                <a:t>N/A</a:t>
              </a:r>
            </a:p>
          </p:txBody>
        </p:sp>
      </p:grpSp>
      <p:grpSp>
        <p:nvGrpSpPr>
          <p:cNvPr id="22" name="Group 21">
            <a:extLst>
              <a:ext uri="{FF2B5EF4-FFF2-40B4-BE49-F238E27FC236}">
                <a16:creationId xmlns:a16="http://schemas.microsoft.com/office/drawing/2014/main" id="{B49A9756-26B6-4B4B-8AFE-07909118B36D}"/>
              </a:ext>
            </a:extLst>
          </p:cNvPr>
          <p:cNvGrpSpPr/>
          <p:nvPr/>
        </p:nvGrpSpPr>
        <p:grpSpPr>
          <a:xfrm>
            <a:off x="1573728" y="3913362"/>
            <a:ext cx="6948862" cy="733017"/>
            <a:chOff x="1573728" y="3913362"/>
            <a:chExt cx="6948862" cy="733017"/>
          </a:xfrm>
        </p:grpSpPr>
        <p:sp>
          <p:nvSpPr>
            <p:cNvPr id="26" name="TextBox 25">
              <a:extLst>
                <a:ext uri="{FF2B5EF4-FFF2-40B4-BE49-F238E27FC236}">
                  <a16:creationId xmlns:a16="http://schemas.microsoft.com/office/drawing/2014/main" id="{439584AD-168E-4D04-844B-61458FDEEBFD}"/>
                </a:ext>
              </a:extLst>
            </p:cNvPr>
            <p:cNvSpPr txBox="1"/>
            <p:nvPr/>
          </p:nvSpPr>
          <p:spPr>
            <a:xfrm>
              <a:off x="2628129" y="4061626"/>
              <a:ext cx="5894461" cy="307777"/>
            </a:xfrm>
            <a:prstGeom prst="rect">
              <a:avLst/>
            </a:prstGeom>
            <a:noFill/>
          </p:spPr>
          <p:txBody>
            <a:bodyPr wrap="square" rtlCol="0">
              <a:spAutoFit/>
            </a:bodyPr>
            <a:lstStyle/>
            <a:p>
              <a:pPr lvl="0" defTabSz="685800">
                <a:defRPr/>
              </a:pPr>
              <a:r>
                <a:rPr lang="en-US" sz="1400" b="1" dirty="0">
                  <a:latin typeface="Segoe UI" panose="020B0502040204020203" pitchFamily="34" charset="0"/>
                  <a:cs typeface="Segoe UI" panose="020B0502040204020203" pitchFamily="34" charset="0"/>
                </a:rPr>
                <a:t>N/A</a:t>
              </a:r>
            </a:p>
          </p:txBody>
        </p:sp>
        <p:pic>
          <p:nvPicPr>
            <p:cNvPr id="21" name="Picture 20" descr="Icon&#10;&#10;Description automatically generated">
              <a:extLst>
                <a:ext uri="{FF2B5EF4-FFF2-40B4-BE49-F238E27FC236}">
                  <a16:creationId xmlns:a16="http://schemas.microsoft.com/office/drawing/2014/main" id="{3DAB68F9-2AF3-438D-8AED-70B653096B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3728" y="3913362"/>
              <a:ext cx="733017" cy="733017"/>
            </a:xfrm>
            <a:prstGeom prst="rect">
              <a:avLst/>
            </a:prstGeom>
          </p:spPr>
        </p:pic>
      </p:grpSp>
      <p:sp>
        <p:nvSpPr>
          <p:cNvPr id="28" name="Date Placeholder 8">
            <a:extLst>
              <a:ext uri="{FF2B5EF4-FFF2-40B4-BE49-F238E27FC236}">
                <a16:creationId xmlns:a16="http://schemas.microsoft.com/office/drawing/2014/main" id="{431EC5D2-B224-4A82-BFBB-4E93F10CE8B5}"/>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31" name="Slide Number Placeholder 10">
            <a:extLst>
              <a:ext uri="{FF2B5EF4-FFF2-40B4-BE49-F238E27FC236}">
                <a16:creationId xmlns:a16="http://schemas.microsoft.com/office/drawing/2014/main" id="{4616B03A-2828-4724-8D2D-AD62E2AC0A8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23</a:t>
            </a:fld>
            <a:endParaRPr lang="en-US" dirty="0"/>
          </a:p>
        </p:txBody>
      </p:sp>
    </p:spTree>
    <p:extLst>
      <p:ext uri="{BB962C8B-B14F-4D97-AF65-F5344CB8AC3E}">
        <p14:creationId xmlns:p14="http://schemas.microsoft.com/office/powerpoint/2010/main" val="111899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Welcome!</a:t>
            </a:r>
          </a:p>
        </p:txBody>
      </p:sp>
      <p:grpSp>
        <p:nvGrpSpPr>
          <p:cNvPr id="5" name="Group 4">
            <a:extLst>
              <a:ext uri="{FF2B5EF4-FFF2-40B4-BE49-F238E27FC236}">
                <a16:creationId xmlns:a16="http://schemas.microsoft.com/office/drawing/2014/main" id="{FB3A5870-863F-498F-9557-6ADB89066E5D}"/>
              </a:ext>
            </a:extLst>
          </p:cNvPr>
          <p:cNvGrpSpPr/>
          <p:nvPr/>
        </p:nvGrpSpPr>
        <p:grpSpPr>
          <a:xfrm>
            <a:off x="628650" y="1276016"/>
            <a:ext cx="8128282" cy="5312559"/>
            <a:chOff x="628650" y="1289477"/>
            <a:chExt cx="8128282" cy="4942134"/>
          </a:xfrm>
        </p:grpSpPr>
        <p:sp>
          <p:nvSpPr>
            <p:cNvPr id="2" name="Rectangle 1">
              <a:extLst>
                <a:ext uri="{FF2B5EF4-FFF2-40B4-BE49-F238E27FC236}">
                  <a16:creationId xmlns:a16="http://schemas.microsoft.com/office/drawing/2014/main" id="{2474D15B-D1C5-45F7-A4F8-AC2A2D775603}"/>
                </a:ext>
              </a:extLst>
            </p:cNvPr>
            <p:cNvSpPr/>
            <p:nvPr/>
          </p:nvSpPr>
          <p:spPr>
            <a:xfrm>
              <a:off x="723275" y="3290837"/>
              <a:ext cx="8033657" cy="2940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B99DBC7-6D0E-431B-909E-0288CD97CD9C}"/>
                </a:ext>
              </a:extLst>
            </p:cNvPr>
            <p:cNvSpPr txBox="1"/>
            <p:nvPr/>
          </p:nvSpPr>
          <p:spPr>
            <a:xfrm>
              <a:off x="628650" y="1289477"/>
              <a:ext cx="7978515" cy="1231161"/>
            </a:xfrm>
            <a:prstGeom prst="rect">
              <a:avLst/>
            </a:prstGeom>
            <a:noFill/>
          </p:spPr>
          <p:txBody>
            <a:bodyPr wrap="square" rtlCol="0">
              <a:spAutoFit/>
            </a:bodyPr>
            <a:lstStyle/>
            <a:p>
              <a:pPr algn="ctr"/>
              <a:r>
                <a:rPr lang="en-US" sz="1600" i="1" dirty="0">
                  <a:latin typeface="Segoe UI" panose="020B0502040204020203" pitchFamily="34" charset="0"/>
                  <a:cs typeface="Segoe UI" panose="020B0502040204020203" pitchFamily="34" charset="0"/>
                </a:rPr>
                <a:t>The Military Housing Office (MHO) welcomes you to </a:t>
              </a:r>
              <a:r>
                <a:rPr lang="en-US" sz="1600" b="1" i="1" dirty="0" smtClean="0">
                  <a:latin typeface="Segoe UI" panose="020B0502040204020203" pitchFamily="34" charset="0"/>
                  <a:cs typeface="Segoe UI" panose="020B0502040204020203" pitchFamily="34" charset="0"/>
                </a:rPr>
                <a:t>MCRD PARRIS ISLAND  </a:t>
              </a:r>
              <a:r>
                <a:rPr lang="en-US" sz="1600" i="1" dirty="0">
                  <a:latin typeface="Segoe UI" panose="020B0502040204020203" pitchFamily="34" charset="0"/>
                  <a:cs typeface="Segoe UI" panose="020B0502040204020203" pitchFamily="34" charset="0"/>
                </a:rPr>
                <a:t>where </a:t>
              </a:r>
              <a:r>
                <a:rPr lang="en-US" sz="1600" i="1" dirty="0" smtClean="0">
                  <a:latin typeface="Segoe UI" panose="020B0502040204020203" pitchFamily="34" charset="0"/>
                  <a:cs typeface="Segoe UI" panose="020B0502040204020203" pitchFamily="34" charset="0"/>
                </a:rPr>
                <a:t>our</a:t>
              </a:r>
              <a:r>
                <a:rPr lang="en-US" sz="1600" b="1" i="1" dirty="0" smtClean="0">
                  <a:latin typeface="Segoe UI" panose="020B0502040204020203" pitchFamily="34" charset="0"/>
                  <a:cs typeface="Segoe UI" panose="020B0502040204020203" pitchFamily="34" charset="0"/>
                </a:rPr>
                <a:t> MISSION </a:t>
              </a:r>
              <a:r>
                <a:rPr lang="en-US" sz="1600" i="1" dirty="0" smtClean="0">
                  <a:latin typeface="Segoe UI" panose="020B0502040204020203" pitchFamily="34" charset="0"/>
                  <a:cs typeface="Segoe UI" panose="020B0502040204020203" pitchFamily="34" charset="0"/>
                </a:rPr>
                <a:t>is to ensure the </a:t>
              </a:r>
              <a:r>
                <a:rPr lang="en-US" sz="1600" b="1" i="1" dirty="0" smtClean="0">
                  <a:latin typeface="Segoe UI" panose="020B0502040204020203" pitchFamily="34" charset="0"/>
                  <a:cs typeface="Segoe UI" panose="020B0502040204020203" pitchFamily="34" charset="0"/>
                </a:rPr>
                <a:t>MILITARY SERVICE MEMBERS </a:t>
              </a:r>
              <a:r>
                <a:rPr lang="en-US" sz="1600" i="1" dirty="0" smtClean="0">
                  <a:latin typeface="Segoe UI" panose="020B0502040204020203" pitchFamily="34" charset="0"/>
                  <a:cs typeface="Segoe UI" panose="020B0502040204020203" pitchFamily="34" charset="0"/>
                </a:rPr>
                <a:t>in Public Privatized Venture (PPV) housing are provided with a comfortable, adequate, well-maintained and managed living facilities that shelters them and their families. In addition, provide mediation if needed by resident that complies with fair housing objectives.</a:t>
              </a:r>
              <a:endParaRPr lang="en-US" sz="1600" i="1" dirty="0">
                <a:latin typeface="Segoe UI" panose="020B0502040204020203" pitchFamily="34" charset="0"/>
                <a:cs typeface="Segoe UI" panose="020B0502040204020203" pitchFamily="34" charset="0"/>
              </a:endParaRPr>
            </a:p>
          </p:txBody>
        </p:sp>
        <p:pic>
          <p:nvPicPr>
            <p:cNvPr id="22" name="Graphic 21" descr="House">
              <a:extLst>
                <a:ext uri="{FF2B5EF4-FFF2-40B4-BE49-F238E27FC236}">
                  <a16:creationId xmlns:a16="http://schemas.microsoft.com/office/drawing/2014/main" id="{6096E55D-62C2-44C2-BA08-863600BDD8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73296" y="2345808"/>
              <a:ext cx="1258662" cy="1119859"/>
            </a:xfrm>
            <a:prstGeom prst="rect">
              <a:avLst/>
            </a:prstGeom>
          </p:spPr>
        </p:pic>
        <p:sp>
          <p:nvSpPr>
            <p:cNvPr id="23" name="TextBox 22">
              <a:extLst>
                <a:ext uri="{FF2B5EF4-FFF2-40B4-BE49-F238E27FC236}">
                  <a16:creationId xmlns:a16="http://schemas.microsoft.com/office/drawing/2014/main" id="{D13D8598-24B1-4E08-96B7-2B017D475D57}"/>
                </a:ext>
              </a:extLst>
            </p:cNvPr>
            <p:cNvSpPr txBox="1"/>
            <p:nvPr/>
          </p:nvSpPr>
          <p:spPr>
            <a:xfrm>
              <a:off x="816428" y="3310042"/>
              <a:ext cx="7772399" cy="2462321"/>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en-US" sz="100" dirty="0">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r>
                <a:rPr lang="en-US" sz="1600" dirty="0" smtClean="0">
                  <a:latin typeface="Segoe UI" panose="020B0502040204020203" pitchFamily="34" charset="0"/>
                  <a:cs typeface="Segoe UI" panose="020B0502040204020203" pitchFamily="34" charset="0"/>
                </a:rPr>
                <a:t>This </a:t>
              </a:r>
              <a:r>
                <a:rPr lang="en-US" sz="1600" dirty="0">
                  <a:latin typeface="Segoe UI" panose="020B0502040204020203" pitchFamily="34" charset="0"/>
                  <a:cs typeface="Segoe UI" panose="020B0502040204020203" pitchFamily="34" charset="0"/>
                </a:rPr>
                <a:t>brief is an introduction to your MHO and PPV Partner and includes your rights and responsibilities as a </a:t>
              </a:r>
              <a:r>
                <a:rPr lang="en-US" sz="1600" dirty="0" smtClean="0">
                  <a:latin typeface="Segoe UI" panose="020B0502040204020203" pitchFamily="34" charset="0"/>
                  <a:cs typeface="Segoe UI" panose="020B0502040204020203" pitchFamily="34" charset="0"/>
                </a:rPr>
                <a:t>tenant.</a:t>
              </a: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Clr>
                  <a:schemeClr val="tx1"/>
                </a:buClr>
                <a:buFont typeface="Arial" panose="020B0604020202020204" pitchFamily="34" charset="0"/>
                <a:buChar char="•"/>
              </a:pPr>
              <a:r>
                <a:rPr lang="en-US" sz="1600" b="1" i="1" dirty="0" smtClean="0">
                  <a:latin typeface="Segoe UI" panose="020B0502040204020203" pitchFamily="34" charset="0"/>
                  <a:cs typeface="Segoe UI" panose="020B0502040204020203" pitchFamily="34" charset="0"/>
                </a:rPr>
                <a:t>MCRD PARRIS ISLAND </a:t>
              </a:r>
              <a:r>
                <a:rPr lang="en-US" sz="1600" dirty="0" smtClean="0">
                  <a:latin typeface="Segoe UI" panose="020B0502040204020203" pitchFamily="34" charset="0"/>
                  <a:cs typeface="Segoe UI" panose="020B0502040204020203" pitchFamily="34" charset="0"/>
                </a:rPr>
                <a:t>is </a:t>
              </a:r>
              <a:r>
                <a:rPr lang="en-US" sz="1600" dirty="0">
                  <a:latin typeface="Segoe UI" panose="020B0502040204020203" pitchFamily="34" charset="0"/>
                  <a:cs typeface="Segoe UI" panose="020B0502040204020203" pitchFamily="34" charset="0"/>
                </a:rPr>
                <a:t>a privatized company that owns and manages your rental property. The MHO, your government point of contact (POC), will assist you with any housing concerns</a:t>
              </a:r>
            </a:p>
            <a:p>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As a tenant, you are encouraged, but not required, to purchase renters insurance for your property. Additional information on renters insurance is found within this brief and is available from your MHO upon </a:t>
              </a:r>
              <a:r>
                <a:rPr lang="en-US" sz="1600" dirty="0" smtClean="0">
                  <a:latin typeface="Segoe UI" panose="020B0502040204020203" pitchFamily="34" charset="0"/>
                  <a:cs typeface="Segoe UI" panose="020B0502040204020203" pitchFamily="34" charset="0"/>
                </a:rPr>
                <a:t>request.</a:t>
              </a:r>
              <a:endParaRPr lang="en-US" sz="1600" dirty="0">
                <a:latin typeface="Segoe UI" panose="020B0502040204020203" pitchFamily="34" charset="0"/>
                <a:cs typeface="Segoe UI" panose="020B0502040204020203" pitchFamily="34" charset="0"/>
              </a:endParaRPr>
            </a:p>
          </p:txBody>
        </p:sp>
      </p:grpSp>
      <p:sp>
        <p:nvSpPr>
          <p:cNvPr id="11" name="Date Placeholder 8">
            <a:extLst>
              <a:ext uri="{FF2B5EF4-FFF2-40B4-BE49-F238E27FC236}">
                <a16:creationId xmlns:a16="http://schemas.microsoft.com/office/drawing/2014/main" id="{B400D9E7-3646-47C9-A024-4729A958B4A4}"/>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3" name="Slide Number Placeholder 10">
            <a:extLst>
              <a:ext uri="{FF2B5EF4-FFF2-40B4-BE49-F238E27FC236}">
                <a16:creationId xmlns:a16="http://schemas.microsoft.com/office/drawing/2014/main" id="{FCA99619-2A75-4398-84DB-34F12812D39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3</a:t>
            </a:fld>
            <a:endParaRPr lang="en-US" dirty="0"/>
          </a:p>
        </p:txBody>
      </p:sp>
    </p:spTree>
    <p:extLst>
      <p:ext uri="{BB962C8B-B14F-4D97-AF65-F5344CB8AC3E}">
        <p14:creationId xmlns:p14="http://schemas.microsoft.com/office/powerpoint/2010/main" val="74704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Contact Information</a:t>
            </a:r>
          </a:p>
        </p:txBody>
      </p:sp>
      <p:sp>
        <p:nvSpPr>
          <p:cNvPr id="22" name="Oval 21">
            <a:extLst>
              <a:ext uri="{FF2B5EF4-FFF2-40B4-BE49-F238E27FC236}">
                <a16:creationId xmlns:a16="http://schemas.microsoft.com/office/drawing/2014/main" id="{49C15A0C-5BEB-4A73-B75B-1BA755B80414}"/>
              </a:ext>
            </a:extLst>
          </p:cNvPr>
          <p:cNvSpPr/>
          <p:nvPr/>
        </p:nvSpPr>
        <p:spPr bwMode="auto">
          <a:xfrm>
            <a:off x="3686537" y="2042438"/>
            <a:ext cx="1770927" cy="129636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aphicFrame>
        <p:nvGraphicFramePr>
          <p:cNvPr id="3" name="Table 4">
            <a:extLst>
              <a:ext uri="{FF2B5EF4-FFF2-40B4-BE49-F238E27FC236}">
                <a16:creationId xmlns:a16="http://schemas.microsoft.com/office/drawing/2014/main" id="{188CDEE4-FB33-4D2F-A066-5F4858342634}"/>
              </a:ext>
            </a:extLst>
          </p:cNvPr>
          <p:cNvGraphicFramePr>
            <a:graphicFrameLocks noGrp="1"/>
          </p:cNvGraphicFramePr>
          <p:nvPr>
            <p:extLst>
              <p:ext uri="{D42A27DB-BD31-4B8C-83A1-F6EECF244321}">
                <p14:modId xmlns:p14="http://schemas.microsoft.com/office/powerpoint/2010/main" val="1213796261"/>
              </p:ext>
            </p:extLst>
          </p:nvPr>
        </p:nvGraphicFramePr>
        <p:xfrm>
          <a:off x="628648" y="1333861"/>
          <a:ext cx="7957086" cy="4861589"/>
        </p:xfrm>
        <a:graphic>
          <a:graphicData uri="http://schemas.openxmlformats.org/drawingml/2006/table">
            <a:tbl>
              <a:tblPr firstRow="1" bandRow="1">
                <a:tableStyleId>{5C22544A-7EE6-4342-B048-85BDC9FD1C3A}</a:tableStyleId>
              </a:tblPr>
              <a:tblGrid>
                <a:gridCol w="3978543">
                  <a:extLst>
                    <a:ext uri="{9D8B030D-6E8A-4147-A177-3AD203B41FA5}">
                      <a16:colId xmlns:a16="http://schemas.microsoft.com/office/drawing/2014/main" val="1969857872"/>
                    </a:ext>
                  </a:extLst>
                </a:gridCol>
                <a:gridCol w="3978543">
                  <a:extLst>
                    <a:ext uri="{9D8B030D-6E8A-4147-A177-3AD203B41FA5}">
                      <a16:colId xmlns:a16="http://schemas.microsoft.com/office/drawing/2014/main" val="1437868334"/>
                    </a:ext>
                  </a:extLst>
                </a:gridCol>
              </a:tblGrid>
              <a:tr h="35054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Segoe UI" panose="020B0502040204020203" pitchFamily="34" charset="0"/>
                          <a:cs typeface="Segoe UI" panose="020B0502040204020203" pitchFamily="34" charset="0"/>
                        </a:rPr>
                        <a:t>MHO Contact Information</a:t>
                      </a:r>
                    </a:p>
                  </a:txBody>
                  <a:tcPr>
                    <a:solidFill>
                      <a:srgbClr val="0A224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Segoe UI" panose="020B0502040204020203" pitchFamily="34" charset="0"/>
                          <a:cs typeface="Segoe UI" panose="020B0502040204020203" pitchFamily="34" charset="0"/>
                        </a:rPr>
                        <a:t>PPV Partner Contact Information</a:t>
                      </a:r>
                    </a:p>
                  </a:txBody>
                  <a:tcPr>
                    <a:solidFill>
                      <a:srgbClr val="0A2240"/>
                    </a:solidFill>
                  </a:tcPr>
                </a:tc>
                <a:extLst>
                  <a:ext uri="{0D108BD9-81ED-4DB2-BD59-A6C34878D82A}">
                    <a16:rowId xmlns:a16="http://schemas.microsoft.com/office/drawing/2014/main" val="3984731256"/>
                  </a:ext>
                </a:extLst>
              </a:tr>
              <a:tr h="822960">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dk1"/>
                          </a:solidFill>
                          <a:latin typeface="Segoe UI" panose="020B0502040204020203" pitchFamily="34" charset="0"/>
                          <a:ea typeface="+mn-ea"/>
                          <a:cs typeface="Segoe UI" panose="020B0502040204020203" pitchFamily="34" charset="0"/>
                        </a:rPr>
                        <a:t>Street Address: </a:t>
                      </a:r>
                      <a:endParaRPr lang="en-US" sz="1600" b="0" kern="1200" dirty="0" smtClean="0">
                        <a:solidFill>
                          <a:schemeClr val="dk1"/>
                        </a:solidFill>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smtClean="0">
                          <a:solidFill>
                            <a:schemeClr val="dk1"/>
                          </a:solidFill>
                          <a:latin typeface="Segoe UI" panose="020B0502040204020203" pitchFamily="34" charset="0"/>
                          <a:ea typeface="+mn-ea"/>
                          <a:cs typeface="Segoe UI" panose="020B0502040204020203" pitchFamily="34" charset="0"/>
                        </a:rPr>
                        <a:t>    402 Boulevard</a:t>
                      </a:r>
                      <a:r>
                        <a:rPr lang="en-US" sz="1400" b="0" kern="1200" baseline="0" dirty="0" smtClean="0">
                          <a:solidFill>
                            <a:schemeClr val="dk1"/>
                          </a:solidFill>
                          <a:latin typeface="Segoe UI" panose="020B0502040204020203" pitchFamily="34" charset="0"/>
                          <a:ea typeface="+mn-ea"/>
                          <a:cs typeface="Segoe UI" panose="020B0502040204020203" pitchFamily="34" charset="0"/>
                        </a:rPr>
                        <a:t> De France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baseline="0" dirty="0" smtClean="0">
                          <a:solidFill>
                            <a:schemeClr val="dk1"/>
                          </a:solidFill>
                          <a:latin typeface="Segoe UI" panose="020B0502040204020203" pitchFamily="34" charset="0"/>
                          <a:ea typeface="+mn-ea"/>
                          <a:cs typeface="Segoe UI" panose="020B0502040204020203" pitchFamily="34" charset="0"/>
                        </a:rPr>
                        <a:t>    MCRD Parris Island, SC 29905</a:t>
                      </a:r>
                      <a:endParaRPr lang="en-US" sz="1400" b="0" i="1" kern="1200" dirty="0">
                        <a:solidFill>
                          <a:srgbClr val="AA182C"/>
                        </a:solidFill>
                        <a:latin typeface="Segoe UI" panose="020B0502040204020203" pitchFamily="34" charset="0"/>
                        <a:ea typeface="+mn-ea"/>
                        <a:cs typeface="Segoe UI" panose="020B0502040204020203" pitchFamily="34" charset="0"/>
                      </a:endParaRPr>
                    </a:p>
                  </a:txBody>
                  <a:tcPr>
                    <a:solidFill>
                      <a:srgbClr val="D9D9D9"/>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dk1"/>
                          </a:solidFill>
                          <a:latin typeface="Segoe UI" panose="020B0502040204020203" pitchFamily="34" charset="0"/>
                          <a:ea typeface="+mn-ea"/>
                          <a:cs typeface="Segoe UI" panose="020B0502040204020203" pitchFamily="34" charset="0"/>
                        </a:rPr>
                        <a:t>Street Address: </a:t>
                      </a:r>
                      <a:endParaRPr lang="en-US" sz="1600" b="0" kern="1200" dirty="0" smtClean="0">
                        <a:solidFill>
                          <a:schemeClr val="dk1"/>
                        </a:solidFill>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kern="1200" dirty="0" smtClean="0">
                          <a:solidFill>
                            <a:schemeClr val="dk1"/>
                          </a:solidFill>
                          <a:latin typeface="Segoe UI" panose="020B0502040204020203" pitchFamily="34" charset="0"/>
                          <a:ea typeface="+mn-ea"/>
                          <a:cs typeface="Segoe UI" panose="020B0502040204020203" pitchFamily="34" charset="0"/>
                        </a:rPr>
                        <a:t>    640 Laurel</a:t>
                      </a:r>
                      <a:r>
                        <a:rPr lang="en-US" sz="1400" b="0" i="1" kern="1200" baseline="0" dirty="0" smtClean="0">
                          <a:solidFill>
                            <a:schemeClr val="dk1"/>
                          </a:solidFill>
                          <a:latin typeface="Segoe UI" panose="020B0502040204020203" pitchFamily="34" charset="0"/>
                          <a:ea typeface="+mn-ea"/>
                          <a:cs typeface="Segoe UI" panose="020B0502040204020203" pitchFamily="34" charset="0"/>
                        </a:rPr>
                        <a:t> Bay Rd.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kern="1200" baseline="0" dirty="0" smtClean="0">
                          <a:solidFill>
                            <a:schemeClr val="dk1"/>
                          </a:solidFill>
                          <a:latin typeface="Segoe UI" panose="020B0502040204020203" pitchFamily="34" charset="0"/>
                          <a:ea typeface="+mn-ea"/>
                          <a:cs typeface="Segoe UI" panose="020B0502040204020203" pitchFamily="34" charset="0"/>
                        </a:rPr>
                        <a:t>    Beaufort, SC 29960</a:t>
                      </a:r>
                      <a:endParaRPr lang="en-US" sz="1400" b="0" i="1" kern="1200" dirty="0">
                        <a:solidFill>
                          <a:srgbClr val="AA182C"/>
                        </a:solidFill>
                        <a:latin typeface="Segoe UI" panose="020B0502040204020203" pitchFamily="34" charset="0"/>
                        <a:ea typeface="+mn-ea"/>
                        <a:cs typeface="Segoe UI" panose="020B0502040204020203" pitchFamily="34" charset="0"/>
                      </a:endParaRPr>
                    </a:p>
                  </a:txBody>
                  <a:tcPr>
                    <a:solidFill>
                      <a:srgbClr val="D9D9D9"/>
                    </a:solidFill>
                  </a:tcPr>
                </a:tc>
                <a:extLst>
                  <a:ext uri="{0D108BD9-81ED-4DB2-BD59-A6C34878D82A}">
                    <a16:rowId xmlns:a16="http://schemas.microsoft.com/office/drawing/2014/main" val="4224000957"/>
                  </a:ext>
                </a:extLst>
              </a:tr>
              <a:tr h="822960">
                <a:tc>
                  <a:txBody>
                    <a:bodyPr/>
                    <a:lstStyle/>
                    <a:p>
                      <a:pPr marL="171450" indent="-171450">
                        <a:buFont typeface="Arial" panose="020B0604020202020204" pitchFamily="34" charset="0"/>
                        <a:buChar char="•"/>
                      </a:pPr>
                      <a:r>
                        <a:rPr lang="en-US" sz="1600" b="0" dirty="0">
                          <a:latin typeface="Segoe UI" panose="020B0502040204020203" pitchFamily="34" charset="0"/>
                          <a:cs typeface="Segoe UI" panose="020B0502040204020203" pitchFamily="34" charset="0"/>
                        </a:rPr>
                        <a:t>Phone: </a:t>
                      </a:r>
                      <a:endParaRPr lang="en-US" sz="1600" b="0" dirty="0" smtClean="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400" b="0" i="1" dirty="0" smtClean="0">
                          <a:solidFill>
                            <a:schemeClr val="tx1"/>
                          </a:solidFill>
                          <a:latin typeface="Segoe UI" panose="020B0502040204020203" pitchFamily="34" charset="0"/>
                          <a:cs typeface="Segoe UI" panose="020B0502040204020203" pitchFamily="34" charset="0"/>
                        </a:rPr>
                        <a:t>    (843) 228-2853</a:t>
                      </a:r>
                    </a:p>
                    <a:p>
                      <a:pPr marL="0" indent="0">
                        <a:buFont typeface="Arial" panose="020B0604020202020204" pitchFamily="34" charset="0"/>
                        <a:buNone/>
                      </a:pPr>
                      <a:r>
                        <a:rPr lang="en-US" sz="1400" b="0" i="1" dirty="0" smtClean="0">
                          <a:solidFill>
                            <a:schemeClr val="tx1"/>
                          </a:solidFill>
                          <a:latin typeface="Segoe UI" panose="020B0502040204020203" pitchFamily="34" charset="0"/>
                          <a:cs typeface="Segoe UI" panose="020B0502040204020203" pitchFamily="34" charset="0"/>
                        </a:rPr>
                        <a:t>    (843) 228-2244</a:t>
                      </a:r>
                      <a:endParaRPr lang="en-US" sz="1400" b="0" i="1" dirty="0">
                        <a:solidFill>
                          <a:schemeClr val="tx1"/>
                        </a:solidFill>
                        <a:latin typeface="Segoe UI" panose="020B0502040204020203" pitchFamily="34" charset="0"/>
                        <a:cs typeface="Segoe UI" panose="020B0502040204020203" pitchFamily="34" charset="0"/>
                      </a:endParaRPr>
                    </a:p>
                  </a:txBody>
                  <a:tcPr>
                    <a:solidFill>
                      <a:srgbClr val="D9D9D9"/>
                    </a:solidFill>
                  </a:tcPr>
                </a:tc>
                <a:tc>
                  <a:txBody>
                    <a:bodyPr/>
                    <a:lstStyle/>
                    <a:p>
                      <a:pPr marL="171450" indent="-171450">
                        <a:buFont typeface="Arial" panose="020B0604020202020204" pitchFamily="34" charset="0"/>
                        <a:buChar char="•"/>
                      </a:pPr>
                      <a:r>
                        <a:rPr lang="en-US" sz="1600" b="0" dirty="0">
                          <a:latin typeface="Segoe UI" panose="020B0502040204020203" pitchFamily="34" charset="0"/>
                          <a:cs typeface="Segoe UI" panose="020B0502040204020203" pitchFamily="34" charset="0"/>
                        </a:rPr>
                        <a:t>Phone: </a:t>
                      </a:r>
                      <a:endParaRPr lang="en-US" sz="1600" b="0" dirty="0" smtClean="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400" b="0" i="1" dirty="0" smtClean="0">
                          <a:solidFill>
                            <a:schemeClr val="tx1"/>
                          </a:solidFill>
                          <a:latin typeface="Segoe UI" panose="020B0502040204020203" pitchFamily="34" charset="0"/>
                          <a:cs typeface="Segoe UI" panose="020B0502040204020203" pitchFamily="34" charset="0"/>
                        </a:rPr>
                        <a:t>    (843) 846-5300</a:t>
                      </a:r>
                    </a:p>
                    <a:p>
                      <a:pPr marL="0" indent="0">
                        <a:buFont typeface="Arial" panose="020B0604020202020204" pitchFamily="34" charset="0"/>
                        <a:buNone/>
                      </a:pPr>
                      <a:r>
                        <a:rPr lang="en-US" sz="1400" b="0" i="1" dirty="0" smtClean="0">
                          <a:solidFill>
                            <a:schemeClr val="tx1"/>
                          </a:solidFill>
                          <a:latin typeface="Segoe UI" panose="020B0502040204020203" pitchFamily="34" charset="0"/>
                          <a:cs typeface="Segoe UI" panose="020B0502040204020203" pitchFamily="34" charset="0"/>
                        </a:rPr>
                        <a:t>    (877) 749-3724</a:t>
                      </a:r>
                    </a:p>
                    <a:p>
                      <a:pPr marL="171450" indent="-171450">
                        <a:buFont typeface="Arial" panose="020B0604020202020204" pitchFamily="34" charset="0"/>
                        <a:buChar char="•"/>
                      </a:pPr>
                      <a:r>
                        <a:rPr lang="en-US" sz="1600" b="0" i="1" dirty="0" smtClean="0">
                          <a:solidFill>
                            <a:schemeClr val="tx1"/>
                          </a:solidFill>
                          <a:latin typeface="Segoe UI" panose="020B0502040204020203" pitchFamily="34" charset="0"/>
                          <a:cs typeface="Segoe UI" panose="020B0502040204020203" pitchFamily="34" charset="0"/>
                        </a:rPr>
                        <a:t>Maintenance:</a:t>
                      </a:r>
                      <a:r>
                        <a:rPr lang="en-US" sz="1600" b="0" i="1" baseline="0" dirty="0" smtClean="0">
                          <a:solidFill>
                            <a:schemeClr val="tx1"/>
                          </a:solidFill>
                          <a:latin typeface="Segoe UI" panose="020B0502040204020203" pitchFamily="34" charset="0"/>
                          <a:cs typeface="Segoe UI" panose="020B0502040204020203" pitchFamily="34" charset="0"/>
                        </a:rPr>
                        <a:t> </a:t>
                      </a:r>
                    </a:p>
                    <a:p>
                      <a:pPr marL="0" indent="0">
                        <a:buFont typeface="Arial" panose="020B0604020202020204" pitchFamily="34" charset="0"/>
                        <a:buNone/>
                      </a:pPr>
                      <a:r>
                        <a:rPr lang="en-US" sz="1400" b="0" i="1" baseline="0" dirty="0" smtClean="0">
                          <a:solidFill>
                            <a:schemeClr val="tx1"/>
                          </a:solidFill>
                          <a:latin typeface="Segoe UI" panose="020B0502040204020203" pitchFamily="34" charset="0"/>
                          <a:cs typeface="Segoe UI" panose="020B0502040204020203" pitchFamily="34" charset="0"/>
                        </a:rPr>
                        <a:t>    (877) 509-2424</a:t>
                      </a:r>
                      <a:endParaRPr lang="en-US" sz="1400" b="0" dirty="0">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2845628051"/>
                  </a:ext>
                </a:extLst>
              </a:tr>
              <a:tr h="822960">
                <a:tc>
                  <a:txBody>
                    <a:bodyPr/>
                    <a:lstStyle/>
                    <a:p>
                      <a:pPr marL="171450" indent="-171450">
                        <a:buFont typeface="Arial" panose="020B0604020202020204" pitchFamily="34" charset="0"/>
                        <a:buChar char="•"/>
                      </a:pPr>
                      <a:r>
                        <a:rPr lang="en-US" sz="1600" b="0" dirty="0">
                          <a:latin typeface="Segoe UI" panose="020B0502040204020203" pitchFamily="34" charset="0"/>
                          <a:cs typeface="Segoe UI" panose="020B0502040204020203" pitchFamily="34" charset="0"/>
                        </a:rPr>
                        <a:t>Website: </a:t>
                      </a:r>
                      <a:endParaRPr lang="en-US" sz="1600" b="0" dirty="0" smtClean="0">
                        <a:latin typeface="Segoe UI" panose="020B0502040204020203" pitchFamily="34" charset="0"/>
                        <a:cs typeface="Segoe UI" panose="020B0502040204020203" pitchFamily="34" charset="0"/>
                      </a:endParaRPr>
                    </a:p>
                    <a:p>
                      <a:r>
                        <a:rPr lang="en-US" sz="1400" b="0" u="sng" kern="1200" dirty="0" smtClean="0">
                          <a:solidFill>
                            <a:schemeClr val="dk1"/>
                          </a:solidFill>
                          <a:effectLst/>
                          <a:latin typeface="Segoe UI" panose="020B0502040204020203" pitchFamily="34" charset="0"/>
                          <a:ea typeface="+mn-ea"/>
                          <a:cs typeface="Segoe UI" panose="020B0502040204020203" pitchFamily="34" charset="0"/>
                          <a:hlinkClick r:id="rId2"/>
                        </a:rPr>
                        <a:t>http://www.mcrdpi.marines.mil/</a:t>
                      </a:r>
                      <a:endParaRPr lang="en-US" sz="1400" b="0" kern="1200" dirty="0" smtClean="0">
                        <a:solidFill>
                          <a:schemeClr val="dk1"/>
                        </a:solidFill>
                        <a:effectLst/>
                        <a:latin typeface="Segoe UI" panose="020B0502040204020203" pitchFamily="34" charset="0"/>
                        <a:ea typeface="+mn-ea"/>
                        <a:cs typeface="Segoe UI" panose="020B0502040204020203" pitchFamily="34" charset="0"/>
                      </a:endParaRPr>
                    </a:p>
                  </a:txBody>
                  <a:tcPr>
                    <a:solidFill>
                      <a:srgbClr val="D9D9D9"/>
                    </a:solidFill>
                  </a:tcPr>
                </a:tc>
                <a:tc>
                  <a:txBody>
                    <a:bodyPr/>
                    <a:lstStyle/>
                    <a:p>
                      <a:pPr marL="171450" indent="-171450">
                        <a:buFont typeface="Arial" panose="020B0604020202020204" pitchFamily="34" charset="0"/>
                        <a:buChar char="•"/>
                      </a:pPr>
                      <a:r>
                        <a:rPr lang="en-US" sz="1600" b="0" dirty="0">
                          <a:latin typeface="Segoe UI" panose="020B0502040204020203" pitchFamily="34" charset="0"/>
                          <a:cs typeface="Segoe UI" panose="020B0502040204020203" pitchFamily="34" charset="0"/>
                        </a:rPr>
                        <a:t>Website: </a:t>
                      </a:r>
                      <a:endParaRPr lang="en-US" sz="1600" b="0" dirty="0" smtClean="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400" b="0" i="1" dirty="0" smtClean="0">
                          <a:solidFill>
                            <a:schemeClr val="tx1"/>
                          </a:solidFill>
                          <a:latin typeface="Segoe UI" panose="020B0502040204020203" pitchFamily="34" charset="0"/>
                          <a:cs typeface="Segoe UI" panose="020B0502040204020203" pitchFamily="34" charset="0"/>
                          <a:hlinkClick r:id="rId3"/>
                        </a:rPr>
                        <a:t>www.tc.atlanticmcc.com</a:t>
                      </a:r>
                      <a:endParaRPr lang="en-US" sz="1400" b="0" i="1" dirty="0" smtClean="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400" b="0" i="1" dirty="0" smtClean="0">
                          <a:solidFill>
                            <a:schemeClr val="tx1"/>
                          </a:solidFill>
                          <a:latin typeface="Segoe UI" panose="020B0502040204020203" pitchFamily="34" charset="0"/>
                          <a:cs typeface="Segoe UI" panose="020B0502040204020203" pitchFamily="34" charset="0"/>
                          <a:hlinkClick r:id="rId4"/>
                        </a:rPr>
                        <a:t>www.lendlease.com</a:t>
                      </a:r>
                      <a:endParaRPr lang="en-US" sz="1400" b="0" dirty="0">
                        <a:solidFill>
                          <a:schemeClr val="tx1"/>
                        </a:solidFill>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1250547317"/>
                  </a:ext>
                </a:extLst>
              </a:tr>
              <a:tr h="822960">
                <a:tc>
                  <a:txBody>
                    <a:bodyPr/>
                    <a:lstStyle/>
                    <a:p>
                      <a:pPr marL="171450" indent="-171450">
                        <a:buFont typeface="Arial" panose="020B0604020202020204" pitchFamily="34" charset="0"/>
                        <a:buChar char="•"/>
                      </a:pPr>
                      <a:r>
                        <a:rPr lang="en-US" sz="1600" b="0" dirty="0">
                          <a:latin typeface="Segoe UI" panose="020B0502040204020203" pitchFamily="34" charset="0"/>
                          <a:cs typeface="Segoe UI" panose="020B0502040204020203" pitchFamily="34" charset="0"/>
                        </a:rPr>
                        <a:t>Facebook/Social Media: </a:t>
                      </a:r>
                      <a:r>
                        <a:rPr lang="en-US" sz="1400" b="0" i="0" u="none" dirty="0" smtClean="0">
                          <a:latin typeface="Segoe UI" panose="020B0502040204020203" pitchFamily="34" charset="0"/>
                          <a:cs typeface="Segoe UI" panose="020B0502040204020203" pitchFamily="34" charset="0"/>
                        </a:rPr>
                        <a:t>(N/A)</a:t>
                      </a:r>
                      <a:endParaRPr lang="en-US" sz="1400" b="0" i="0" u="none" dirty="0">
                        <a:solidFill>
                          <a:srgbClr val="AA182C"/>
                        </a:solidFill>
                        <a:latin typeface="Segoe UI" panose="020B0502040204020203" pitchFamily="34" charset="0"/>
                        <a:cs typeface="Segoe UI" panose="020B0502040204020203" pitchFamily="34" charset="0"/>
                      </a:endParaRPr>
                    </a:p>
                  </a:txBody>
                  <a:tcPr>
                    <a:solidFill>
                      <a:srgbClr val="D9D9D9"/>
                    </a:solidFill>
                  </a:tcPr>
                </a:tc>
                <a:tc>
                  <a:txBody>
                    <a:bodyPr/>
                    <a:lstStyle/>
                    <a:p>
                      <a:pPr marL="171450" indent="-171450">
                        <a:buFont typeface="Arial" panose="020B0604020202020204" pitchFamily="34" charset="0"/>
                        <a:buChar char="•"/>
                      </a:pPr>
                      <a:r>
                        <a:rPr lang="en-US" sz="1600" b="0" dirty="0">
                          <a:latin typeface="Segoe UI" panose="020B0502040204020203" pitchFamily="34" charset="0"/>
                          <a:cs typeface="Segoe UI" panose="020B0502040204020203" pitchFamily="34" charset="0"/>
                        </a:rPr>
                        <a:t>Facebook/Social Media: </a:t>
                      </a:r>
                      <a:endParaRPr lang="en-US" sz="1600" b="0" dirty="0" smtClean="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400" b="0" i="1" dirty="0" smtClean="0">
                          <a:solidFill>
                            <a:schemeClr val="tx1"/>
                          </a:solidFill>
                          <a:latin typeface="Segoe UI" panose="020B0502040204020203" pitchFamily="34" charset="0"/>
                          <a:cs typeface="Segoe UI" panose="020B0502040204020203" pitchFamily="34" charset="0"/>
                          <a:hlinkClick r:id="rId5"/>
                        </a:rPr>
                        <a:t>https://www.facebook.com/</a:t>
                      </a:r>
                      <a:endParaRPr lang="en-US" sz="1400" b="0" i="1" dirty="0" smtClean="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400" b="0" i="1" dirty="0" smtClean="0">
                          <a:solidFill>
                            <a:schemeClr val="tx1"/>
                          </a:solidFill>
                          <a:latin typeface="Segoe UI" panose="020B0502040204020203" pitchFamily="34" charset="0"/>
                          <a:cs typeface="Segoe UI" panose="020B0502040204020203" pitchFamily="34" charset="0"/>
                        </a:rPr>
                        <a:t>TriCommand/</a:t>
                      </a:r>
                      <a:endParaRPr lang="en-US" sz="1400" b="0" dirty="0">
                        <a:solidFill>
                          <a:schemeClr val="tx1"/>
                        </a:solidFill>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3935871003"/>
                  </a:ext>
                </a:extLst>
              </a:tr>
              <a:tr h="822960">
                <a:tc>
                  <a:txBody>
                    <a:bodyPr/>
                    <a:lstStyle/>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latin typeface="Segoe UI" panose="020B0502040204020203" pitchFamily="34" charset="0"/>
                          <a:cs typeface="Segoe UI" panose="020B0502040204020203" pitchFamily="34" charset="0"/>
                        </a:rPr>
                        <a:t>Email: </a:t>
                      </a:r>
                      <a:r>
                        <a:rPr lang="en-US" sz="1400" b="0" i="1" dirty="0" smtClean="0">
                          <a:solidFill>
                            <a:schemeClr val="tx1"/>
                          </a:solidFill>
                          <a:latin typeface="Segoe UI" panose="020B0502040204020203" pitchFamily="34" charset="0"/>
                          <a:cs typeface="Segoe UI" panose="020B0502040204020203" pitchFamily="34" charset="0"/>
                        </a:rPr>
                        <a:t>PARR_SMB_MCRDPI_HOUSING</a:t>
                      </a:r>
                      <a:r>
                        <a:rPr lang="en-US" sz="1600" b="0" i="1" baseline="0" dirty="0" smtClean="0">
                          <a:solidFill>
                            <a:srgbClr val="AA182C"/>
                          </a:solidFill>
                          <a:latin typeface="Segoe UI" panose="020B0502040204020203" pitchFamily="34" charset="0"/>
                          <a:cs typeface="Segoe UI" panose="020B0502040204020203" pitchFamily="34" charset="0"/>
                        </a:rPr>
                        <a:t> </a:t>
                      </a:r>
                      <a:endParaRPr lang="en-US" sz="1600" b="0" dirty="0"/>
                    </a:p>
                  </a:txBody>
                  <a:tcPr>
                    <a:solidFill>
                      <a:srgbClr val="D9D9D9"/>
                    </a:solidFill>
                  </a:tcPr>
                </a:tc>
                <a:tc>
                  <a:txBody>
                    <a:bodyPr/>
                    <a:lstStyle/>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latin typeface="Segoe UI" panose="020B0502040204020203" pitchFamily="34" charset="0"/>
                          <a:cs typeface="Segoe UI" panose="020B0502040204020203" pitchFamily="34" charset="0"/>
                        </a:rPr>
                        <a:t>Email:</a:t>
                      </a:r>
                      <a:r>
                        <a:rPr lang="en-US" sz="1600" b="0" baseline="0" dirty="0" smtClean="0">
                          <a:latin typeface="Segoe UI" panose="020B0502040204020203" pitchFamily="34" charset="0"/>
                          <a:cs typeface="Segoe UI" panose="020B0502040204020203" pitchFamily="34" charset="0"/>
                        </a:rPr>
                        <a:t> </a:t>
                      </a:r>
                      <a:r>
                        <a:rPr lang="en-US" sz="1400" b="0" dirty="0" smtClean="0">
                          <a:latin typeface="Segoe UI" panose="020B0502040204020203" pitchFamily="34" charset="0"/>
                          <a:cs typeface="Segoe UI" panose="020B0502040204020203" pitchFamily="34" charset="0"/>
                        </a:rPr>
                        <a:t>Leasing Office</a:t>
                      </a:r>
                      <a:r>
                        <a:rPr lang="en-US" sz="1400" b="0" baseline="0" dirty="0" smtClean="0">
                          <a:latin typeface="Segoe UI" panose="020B0502040204020203" pitchFamily="34" charset="0"/>
                          <a:cs typeface="Segoe UI" panose="020B0502040204020203" pitchFamily="34" charset="0"/>
                        </a:rPr>
                        <a:t>  </a:t>
                      </a:r>
                      <a:r>
                        <a:rPr lang="en-US" sz="1400" b="0" i="1" dirty="0" smtClean="0">
                          <a:solidFill>
                            <a:schemeClr val="tx1"/>
                          </a:solidFill>
                          <a:latin typeface="Segoe UI" panose="020B0502040204020203" pitchFamily="34" charset="0"/>
                          <a:cs typeface="Segoe UI" panose="020B0502040204020203" pitchFamily="34" charset="0"/>
                          <a:hlinkClick r:id="rId6"/>
                        </a:rPr>
                        <a:t>mthames@tricommand.com</a:t>
                      </a:r>
                      <a:endParaRPr lang="en-US" sz="1400" b="0" i="1" dirty="0" smtClean="0">
                        <a:solidFill>
                          <a:schemeClr val="tx1"/>
                        </a:solidFill>
                        <a:latin typeface="Segoe UI" panose="020B0502040204020203" pitchFamily="34" charset="0"/>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1" dirty="0">
                        <a:solidFill>
                          <a:schemeClr val="tx1"/>
                        </a:solidFill>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1352385053"/>
                  </a:ext>
                </a:extLst>
              </a:tr>
            </a:tbl>
          </a:graphicData>
        </a:graphic>
      </p:graphicFrame>
      <p:sp>
        <p:nvSpPr>
          <p:cNvPr id="8" name="Date Placeholder 8">
            <a:extLst>
              <a:ext uri="{FF2B5EF4-FFF2-40B4-BE49-F238E27FC236}">
                <a16:creationId xmlns:a16="http://schemas.microsoft.com/office/drawing/2014/main" id="{36F932D3-68E2-4076-8DF2-C6091398B5A3}"/>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3" name="Slide Number Placeholder 10">
            <a:extLst>
              <a:ext uri="{FF2B5EF4-FFF2-40B4-BE49-F238E27FC236}">
                <a16:creationId xmlns:a16="http://schemas.microsoft.com/office/drawing/2014/main" id="{C84AE226-A789-497C-8F80-290C39E50A45}"/>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4</a:t>
            </a:fld>
            <a:endParaRPr lang="en-US" dirty="0"/>
          </a:p>
        </p:txBody>
      </p:sp>
    </p:spTree>
    <p:extLst>
      <p:ext uri="{BB962C8B-B14F-4D97-AF65-F5344CB8AC3E}">
        <p14:creationId xmlns:p14="http://schemas.microsoft.com/office/powerpoint/2010/main" val="323607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MHO Services and Responsibilities</a:t>
            </a:r>
          </a:p>
        </p:txBody>
      </p:sp>
      <p:sp>
        <p:nvSpPr>
          <p:cNvPr id="11" name="TextBox 10">
            <a:extLst>
              <a:ext uri="{FF2B5EF4-FFF2-40B4-BE49-F238E27FC236}">
                <a16:creationId xmlns:a16="http://schemas.microsoft.com/office/drawing/2014/main" id="{86F7F256-0DE2-4542-BF7C-AA6926543696}"/>
              </a:ext>
            </a:extLst>
          </p:cNvPr>
          <p:cNvSpPr txBox="1"/>
          <p:nvPr/>
        </p:nvSpPr>
        <p:spPr>
          <a:xfrm>
            <a:off x="1242124" y="1410202"/>
            <a:ext cx="2802787" cy="584775"/>
          </a:xfrm>
          <a:prstGeom prst="rect">
            <a:avLst/>
          </a:prstGeom>
          <a:noFill/>
        </p:spPr>
        <p:txBody>
          <a:bodyPr wrap="square" rtlCol="0">
            <a:spAutoFit/>
          </a:bodyPr>
          <a:lstStyle/>
          <a:p>
            <a:pPr algn="ctr">
              <a:buNone/>
            </a:pPr>
            <a:r>
              <a:rPr lang="en-US" sz="1600" b="1" dirty="0">
                <a:latin typeface="Segoe UI" panose="020B0502040204020203" pitchFamily="34" charset="0"/>
                <a:cs typeface="Segoe UI" panose="020B0502040204020203" pitchFamily="34" charset="0"/>
              </a:rPr>
              <a:t>Installation Commander: </a:t>
            </a:r>
          </a:p>
          <a:p>
            <a:pPr algn="ctr">
              <a:buNone/>
            </a:pPr>
            <a:r>
              <a:rPr lang="en-US" sz="1600" b="1" i="1" dirty="0" smtClean="0">
                <a:latin typeface="Segoe UI" panose="020B0502040204020203" pitchFamily="34" charset="0"/>
                <a:cs typeface="Segoe UI" panose="020B0502040204020203" pitchFamily="34" charset="0"/>
              </a:rPr>
              <a:t>Col. William J. Truax Jr.</a:t>
            </a:r>
            <a:r>
              <a:rPr lang="en-US" sz="1600" b="1" i="1" dirty="0" smtClean="0">
                <a:solidFill>
                  <a:srgbClr val="AA182C"/>
                </a:solidFill>
                <a:latin typeface="Segoe UI" panose="020B0502040204020203" pitchFamily="34" charset="0"/>
                <a:cs typeface="Segoe UI" panose="020B0502040204020203" pitchFamily="34" charset="0"/>
              </a:rPr>
              <a:t> </a:t>
            </a:r>
            <a:endParaRPr lang="en-US" sz="1600" b="1" i="1" dirty="0">
              <a:solidFill>
                <a:srgbClr val="AA182C"/>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13D387E3-5503-4369-899E-474C48B2B823}"/>
              </a:ext>
            </a:extLst>
          </p:cNvPr>
          <p:cNvSpPr txBox="1"/>
          <p:nvPr/>
        </p:nvSpPr>
        <p:spPr>
          <a:xfrm>
            <a:off x="4811591" y="1414761"/>
            <a:ext cx="3399756" cy="584775"/>
          </a:xfrm>
          <a:prstGeom prst="rect">
            <a:avLst/>
          </a:prstGeom>
          <a:noFill/>
        </p:spPr>
        <p:txBody>
          <a:bodyPr wrap="square" rtlCol="0">
            <a:spAutoFit/>
          </a:bodyPr>
          <a:lstStyle/>
          <a:p>
            <a:pPr algn="ctr">
              <a:buNone/>
            </a:pPr>
            <a:r>
              <a:rPr lang="en-US" sz="1600" b="1" dirty="0">
                <a:latin typeface="Segoe UI" panose="020B0502040204020203" pitchFamily="34" charset="0"/>
                <a:cs typeface="Segoe UI" panose="020B0502040204020203" pitchFamily="34" charset="0"/>
              </a:rPr>
              <a:t>Installation Housing Director: </a:t>
            </a:r>
          </a:p>
          <a:p>
            <a:pPr algn="ctr"/>
            <a:r>
              <a:rPr lang="en-US" sz="1600" b="1" i="1" dirty="0" smtClean="0">
                <a:latin typeface="Segoe UI" panose="020B0502040204020203" pitchFamily="34" charset="0"/>
                <a:cs typeface="Segoe UI" panose="020B0502040204020203" pitchFamily="34" charset="0"/>
              </a:rPr>
              <a:t>Mr. Albert Kight Jr. </a:t>
            </a:r>
            <a:endParaRPr lang="en-US" sz="1600" b="1" i="1" dirty="0">
              <a:latin typeface="Segoe UI" panose="020B0502040204020203" pitchFamily="34" charset="0"/>
              <a:cs typeface="Segoe UI" panose="020B0502040204020203" pitchFamily="34" charset="0"/>
            </a:endParaRPr>
          </a:p>
        </p:txBody>
      </p:sp>
      <p:sp>
        <p:nvSpPr>
          <p:cNvPr id="38" name="TextBox 37">
            <a:extLst>
              <a:ext uri="{FF2B5EF4-FFF2-40B4-BE49-F238E27FC236}">
                <a16:creationId xmlns:a16="http://schemas.microsoft.com/office/drawing/2014/main" id="{13E22B12-74CB-4DDB-BEC7-F7F2BDD011A3}"/>
              </a:ext>
            </a:extLst>
          </p:cNvPr>
          <p:cNvSpPr txBox="1"/>
          <p:nvPr/>
        </p:nvSpPr>
        <p:spPr>
          <a:xfrm>
            <a:off x="723900" y="2733073"/>
            <a:ext cx="7961586" cy="338554"/>
          </a:xfrm>
          <a:prstGeom prst="rect">
            <a:avLst/>
          </a:prstGeom>
          <a:solidFill>
            <a:srgbClr val="0A2240"/>
          </a:solidFill>
        </p:spPr>
        <p:txBody>
          <a:bodyPr wrap="square" rtlCol="0">
            <a:spAutoFit/>
          </a:bodyPr>
          <a:lstStyle/>
          <a:p>
            <a:pPr algn="ctr">
              <a:buNone/>
            </a:pPr>
            <a:r>
              <a:rPr lang="en-US" sz="1600" b="1" dirty="0">
                <a:solidFill>
                  <a:schemeClr val="bg1"/>
                </a:solidFill>
                <a:latin typeface="Segoe UI" panose="020B0502040204020203" pitchFamily="34" charset="0"/>
                <a:cs typeface="Segoe UI" panose="020B0502040204020203" pitchFamily="34" charset="0"/>
              </a:rPr>
              <a:t>The MHO is here to assist you with:</a:t>
            </a:r>
          </a:p>
        </p:txBody>
      </p:sp>
      <p:grpSp>
        <p:nvGrpSpPr>
          <p:cNvPr id="3" name="Group 2">
            <a:extLst>
              <a:ext uri="{FF2B5EF4-FFF2-40B4-BE49-F238E27FC236}">
                <a16:creationId xmlns:a16="http://schemas.microsoft.com/office/drawing/2014/main" id="{EAC633E0-A2E2-4A32-8B6C-62B0FCCB1F14}"/>
              </a:ext>
            </a:extLst>
          </p:cNvPr>
          <p:cNvGrpSpPr/>
          <p:nvPr/>
        </p:nvGrpSpPr>
        <p:grpSpPr>
          <a:xfrm>
            <a:off x="662307" y="3219494"/>
            <a:ext cx="3847786" cy="600148"/>
            <a:chOff x="489922" y="3219494"/>
            <a:chExt cx="3847786" cy="600148"/>
          </a:xfrm>
        </p:grpSpPr>
        <p:pic>
          <p:nvPicPr>
            <p:cNvPr id="39" name="Graphic 38" descr="Confused person">
              <a:extLst>
                <a:ext uri="{FF2B5EF4-FFF2-40B4-BE49-F238E27FC236}">
                  <a16:creationId xmlns:a16="http://schemas.microsoft.com/office/drawing/2014/main" id="{CC2FE655-0931-4F59-A263-3BCD6EB0E0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89922" y="3219494"/>
              <a:ext cx="583621" cy="583621"/>
            </a:xfrm>
            <a:prstGeom prst="rect">
              <a:avLst/>
            </a:prstGeom>
          </p:spPr>
        </p:pic>
        <p:sp>
          <p:nvSpPr>
            <p:cNvPr id="40" name="TextBox 39">
              <a:extLst>
                <a:ext uri="{FF2B5EF4-FFF2-40B4-BE49-F238E27FC236}">
                  <a16:creationId xmlns:a16="http://schemas.microsoft.com/office/drawing/2014/main" id="{29422E3D-71AF-4974-97C7-3E0F8A6B7CA1}"/>
                </a:ext>
              </a:extLst>
            </p:cNvPr>
            <p:cNvSpPr txBox="1"/>
            <p:nvPr/>
          </p:nvSpPr>
          <p:spPr>
            <a:xfrm>
              <a:off x="1156746" y="3234867"/>
              <a:ext cx="3180962" cy="584775"/>
            </a:xfrm>
            <a:prstGeom prst="rect">
              <a:avLst/>
            </a:prstGeom>
            <a:noFill/>
          </p:spPr>
          <p:txBody>
            <a:bodyPr wrap="square" rtlCol="0">
              <a:spAutoFit/>
            </a:bodyPr>
            <a:lstStyle/>
            <a:p>
              <a:pPr>
                <a:buNone/>
              </a:pPr>
              <a:r>
                <a:rPr lang="en-US" sz="1600" b="0" dirty="0">
                  <a:latin typeface="Segoe UI" panose="020B0502040204020203" pitchFamily="34" charset="0"/>
                  <a:cs typeface="Segoe UI" panose="020B0502040204020203" pitchFamily="34" charset="0"/>
                </a:rPr>
                <a:t>Advocacy on your behalf with the PPV Partner</a:t>
              </a:r>
            </a:p>
          </p:txBody>
        </p:sp>
      </p:grpSp>
      <p:grpSp>
        <p:nvGrpSpPr>
          <p:cNvPr id="7" name="Group 6">
            <a:extLst>
              <a:ext uri="{FF2B5EF4-FFF2-40B4-BE49-F238E27FC236}">
                <a16:creationId xmlns:a16="http://schemas.microsoft.com/office/drawing/2014/main" id="{9B5E0DB3-C567-4AFB-928A-DC5D3C16BEBF}"/>
              </a:ext>
            </a:extLst>
          </p:cNvPr>
          <p:cNvGrpSpPr/>
          <p:nvPr/>
        </p:nvGrpSpPr>
        <p:grpSpPr>
          <a:xfrm>
            <a:off x="628650" y="5808391"/>
            <a:ext cx="3872455" cy="679410"/>
            <a:chOff x="465253" y="5718436"/>
            <a:chExt cx="3872455" cy="679410"/>
          </a:xfrm>
        </p:grpSpPr>
        <p:pic>
          <p:nvPicPr>
            <p:cNvPr id="45" name="Graphic 44" descr="Question mark">
              <a:extLst>
                <a:ext uri="{FF2B5EF4-FFF2-40B4-BE49-F238E27FC236}">
                  <a16:creationId xmlns:a16="http://schemas.microsoft.com/office/drawing/2014/main" id="{BB2569C6-4A13-4DF3-B7DB-3C7045F2DE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5253" y="5718436"/>
              <a:ext cx="679410" cy="679410"/>
            </a:xfrm>
            <a:prstGeom prst="rect">
              <a:avLst/>
            </a:prstGeom>
          </p:spPr>
        </p:pic>
        <p:sp>
          <p:nvSpPr>
            <p:cNvPr id="46" name="TextBox 45">
              <a:extLst>
                <a:ext uri="{FF2B5EF4-FFF2-40B4-BE49-F238E27FC236}">
                  <a16:creationId xmlns:a16="http://schemas.microsoft.com/office/drawing/2014/main" id="{7FC76BE7-CE11-4BC0-8C30-09FDC9B3C912}"/>
                </a:ext>
              </a:extLst>
            </p:cNvPr>
            <p:cNvSpPr txBox="1"/>
            <p:nvPr/>
          </p:nvSpPr>
          <p:spPr>
            <a:xfrm>
              <a:off x="1160536" y="5916856"/>
              <a:ext cx="3177172" cy="338554"/>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Housing questions and concerns</a:t>
              </a:r>
            </a:p>
          </p:txBody>
        </p:sp>
      </p:grpSp>
      <p:grpSp>
        <p:nvGrpSpPr>
          <p:cNvPr id="5" name="Group 4">
            <a:extLst>
              <a:ext uri="{FF2B5EF4-FFF2-40B4-BE49-F238E27FC236}">
                <a16:creationId xmlns:a16="http://schemas.microsoft.com/office/drawing/2014/main" id="{48DBB91A-C3F9-455B-A0FB-5E48977AD743}"/>
              </a:ext>
            </a:extLst>
          </p:cNvPr>
          <p:cNvGrpSpPr/>
          <p:nvPr/>
        </p:nvGrpSpPr>
        <p:grpSpPr>
          <a:xfrm>
            <a:off x="599562" y="4003003"/>
            <a:ext cx="3910531" cy="676392"/>
            <a:chOff x="427177" y="4077434"/>
            <a:chExt cx="3910531" cy="676392"/>
          </a:xfrm>
        </p:grpSpPr>
        <p:sp>
          <p:nvSpPr>
            <p:cNvPr id="42" name="TextBox 41">
              <a:extLst>
                <a:ext uri="{FF2B5EF4-FFF2-40B4-BE49-F238E27FC236}">
                  <a16:creationId xmlns:a16="http://schemas.microsoft.com/office/drawing/2014/main" id="{7057DECD-E8F1-43E4-A7DB-D7A80C4A5720}"/>
                </a:ext>
              </a:extLst>
            </p:cNvPr>
            <p:cNvSpPr txBox="1"/>
            <p:nvPr/>
          </p:nvSpPr>
          <p:spPr>
            <a:xfrm>
              <a:off x="1160536" y="4106234"/>
              <a:ext cx="3177172" cy="584775"/>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Home referral services for off-base housing</a:t>
              </a:r>
            </a:p>
          </p:txBody>
        </p:sp>
        <p:pic>
          <p:nvPicPr>
            <p:cNvPr id="47" name="Graphic 46" descr="Building">
              <a:extLst>
                <a:ext uri="{FF2B5EF4-FFF2-40B4-BE49-F238E27FC236}">
                  <a16:creationId xmlns:a16="http://schemas.microsoft.com/office/drawing/2014/main" id="{964F1643-9D8A-4567-8964-C1CCEB697A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27177" y="4077434"/>
              <a:ext cx="717486" cy="676392"/>
            </a:xfrm>
            <a:prstGeom prst="rect">
              <a:avLst/>
            </a:prstGeom>
          </p:spPr>
        </p:pic>
      </p:grpSp>
      <p:grpSp>
        <p:nvGrpSpPr>
          <p:cNvPr id="8" name="Group 7">
            <a:extLst>
              <a:ext uri="{FF2B5EF4-FFF2-40B4-BE49-F238E27FC236}">
                <a16:creationId xmlns:a16="http://schemas.microsoft.com/office/drawing/2014/main" id="{4C3DFCD1-2920-4149-B12A-7C088E14ECEF}"/>
              </a:ext>
            </a:extLst>
          </p:cNvPr>
          <p:cNvGrpSpPr/>
          <p:nvPr/>
        </p:nvGrpSpPr>
        <p:grpSpPr>
          <a:xfrm>
            <a:off x="4801496" y="3984282"/>
            <a:ext cx="3739889" cy="741652"/>
            <a:chOff x="4718311" y="3113896"/>
            <a:chExt cx="3739889" cy="741652"/>
          </a:xfrm>
        </p:grpSpPr>
        <p:pic>
          <p:nvPicPr>
            <p:cNvPr id="41" name="Graphic 40" descr="Suburban scene">
              <a:extLst>
                <a:ext uri="{FF2B5EF4-FFF2-40B4-BE49-F238E27FC236}">
                  <a16:creationId xmlns:a16="http://schemas.microsoft.com/office/drawing/2014/main" id="{A565FDB6-928F-49D7-8B28-E07DC4AFA69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718311" y="3113896"/>
              <a:ext cx="741652" cy="741652"/>
            </a:xfrm>
            <a:prstGeom prst="rect">
              <a:avLst/>
            </a:prstGeom>
          </p:spPr>
        </p:pic>
        <p:sp>
          <p:nvSpPr>
            <p:cNvPr id="48" name="TextBox 47">
              <a:extLst>
                <a:ext uri="{FF2B5EF4-FFF2-40B4-BE49-F238E27FC236}">
                  <a16:creationId xmlns:a16="http://schemas.microsoft.com/office/drawing/2014/main" id="{89C8CE6A-A11C-4287-9092-88E8131A0606}"/>
                </a:ext>
              </a:extLst>
            </p:cNvPr>
            <p:cNvSpPr txBox="1"/>
            <p:nvPr/>
          </p:nvSpPr>
          <p:spPr>
            <a:xfrm>
              <a:off x="5535862" y="3213601"/>
              <a:ext cx="2922338" cy="584775"/>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dirty="0"/>
                <a:t>Fair Housing Act concerns or complaints</a:t>
              </a:r>
            </a:p>
          </p:txBody>
        </p:sp>
      </p:grpSp>
      <p:grpSp>
        <p:nvGrpSpPr>
          <p:cNvPr id="10" name="Group 9">
            <a:extLst>
              <a:ext uri="{FF2B5EF4-FFF2-40B4-BE49-F238E27FC236}">
                <a16:creationId xmlns:a16="http://schemas.microsoft.com/office/drawing/2014/main" id="{0BC38DE1-C6A4-4FBD-AEE5-3A45909C5AF3}"/>
              </a:ext>
            </a:extLst>
          </p:cNvPr>
          <p:cNvGrpSpPr/>
          <p:nvPr/>
        </p:nvGrpSpPr>
        <p:grpSpPr>
          <a:xfrm>
            <a:off x="4812041" y="5850890"/>
            <a:ext cx="3686812" cy="679410"/>
            <a:chOff x="4771388" y="5039026"/>
            <a:chExt cx="3686812" cy="679410"/>
          </a:xfrm>
        </p:grpSpPr>
        <p:pic>
          <p:nvPicPr>
            <p:cNvPr id="51" name="Graphic 50" descr="Customer review">
              <a:extLst>
                <a:ext uri="{FF2B5EF4-FFF2-40B4-BE49-F238E27FC236}">
                  <a16:creationId xmlns:a16="http://schemas.microsoft.com/office/drawing/2014/main" id="{BB970307-B23D-405E-981B-E17A70F893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4771388" y="5039026"/>
              <a:ext cx="679410" cy="679410"/>
            </a:xfrm>
            <a:prstGeom prst="rect">
              <a:avLst/>
            </a:prstGeom>
          </p:spPr>
        </p:pic>
        <p:sp>
          <p:nvSpPr>
            <p:cNvPr id="52" name="TextBox 51">
              <a:extLst>
                <a:ext uri="{FF2B5EF4-FFF2-40B4-BE49-F238E27FC236}">
                  <a16:creationId xmlns:a16="http://schemas.microsoft.com/office/drawing/2014/main" id="{A746DBB1-F908-441B-992C-64E6A33DE05A}"/>
                </a:ext>
              </a:extLst>
            </p:cNvPr>
            <p:cNvSpPr txBox="1"/>
            <p:nvPr/>
          </p:nvSpPr>
          <p:spPr>
            <a:xfrm>
              <a:off x="5555967" y="5081180"/>
              <a:ext cx="2902233" cy="584775"/>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dirty="0"/>
                <a:t>Assistance in the dispute resolution process</a:t>
              </a:r>
            </a:p>
          </p:txBody>
        </p:sp>
      </p:grpSp>
      <p:sp>
        <p:nvSpPr>
          <p:cNvPr id="30" name="Date Placeholder 8">
            <a:extLst>
              <a:ext uri="{FF2B5EF4-FFF2-40B4-BE49-F238E27FC236}">
                <a16:creationId xmlns:a16="http://schemas.microsoft.com/office/drawing/2014/main" id="{8B578B18-6275-44A4-A32E-940C99E74B38}"/>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32" name="Slide Number Placeholder 10">
            <a:extLst>
              <a:ext uri="{FF2B5EF4-FFF2-40B4-BE49-F238E27FC236}">
                <a16:creationId xmlns:a16="http://schemas.microsoft.com/office/drawing/2014/main" id="{156DE0FD-E23C-4F5D-926C-9B1DF2C01A2B}"/>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5</a:t>
            </a:fld>
            <a:endParaRPr lang="en-US" dirty="0"/>
          </a:p>
        </p:txBody>
      </p:sp>
      <p:pic>
        <p:nvPicPr>
          <p:cNvPr id="13" name="Graphic 12" descr="Address Book with solid fill">
            <a:extLst>
              <a:ext uri="{FF2B5EF4-FFF2-40B4-BE49-F238E27FC236}">
                <a16:creationId xmlns:a16="http://schemas.microsoft.com/office/drawing/2014/main" id="{DAF2EE14-D22A-4D5D-ABEF-9AD8CCFC828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811591" y="4861469"/>
            <a:ext cx="726516" cy="726516"/>
          </a:xfrm>
          <a:prstGeom prst="rect">
            <a:avLst/>
          </a:prstGeom>
        </p:spPr>
      </p:pic>
      <p:sp>
        <p:nvSpPr>
          <p:cNvPr id="35" name="TextBox 34">
            <a:extLst>
              <a:ext uri="{FF2B5EF4-FFF2-40B4-BE49-F238E27FC236}">
                <a16:creationId xmlns:a16="http://schemas.microsoft.com/office/drawing/2014/main" id="{FE649952-3F89-4146-B7F1-BE643D9F8DCD}"/>
              </a:ext>
            </a:extLst>
          </p:cNvPr>
          <p:cNvSpPr txBox="1"/>
          <p:nvPr/>
        </p:nvSpPr>
        <p:spPr>
          <a:xfrm>
            <a:off x="5591828" y="5003210"/>
            <a:ext cx="3242869" cy="584775"/>
          </a:xfrm>
          <a:prstGeom prst="rect">
            <a:avLst/>
          </a:prstGeom>
          <a:noFill/>
        </p:spPr>
        <p:txBody>
          <a:bodyPr wrap="square">
            <a:spAutoFit/>
          </a:bodyPr>
          <a:lstStyle/>
          <a:p>
            <a:r>
              <a:rPr lang="en-US" sz="1600" dirty="0">
                <a:latin typeface="Segoe UI" panose="020B0502040204020203" pitchFamily="34" charset="0"/>
                <a:cs typeface="Segoe UI" panose="020B0502040204020203" pitchFamily="34" charset="0"/>
              </a:rPr>
              <a:t>MHO contact for next duty station</a:t>
            </a:r>
            <a:endParaRPr lang="en-US" sz="1600" dirty="0"/>
          </a:p>
        </p:txBody>
      </p:sp>
      <p:grpSp>
        <p:nvGrpSpPr>
          <p:cNvPr id="12" name="Group 11">
            <a:extLst>
              <a:ext uri="{FF2B5EF4-FFF2-40B4-BE49-F238E27FC236}">
                <a16:creationId xmlns:a16="http://schemas.microsoft.com/office/drawing/2014/main" id="{6026D67C-AD96-481D-9048-CFC7CE853B06}"/>
              </a:ext>
            </a:extLst>
          </p:cNvPr>
          <p:cNvGrpSpPr/>
          <p:nvPr/>
        </p:nvGrpSpPr>
        <p:grpSpPr>
          <a:xfrm>
            <a:off x="4877395" y="3163392"/>
            <a:ext cx="4141408" cy="830997"/>
            <a:chOff x="4877395" y="3096637"/>
            <a:chExt cx="4141408" cy="830997"/>
          </a:xfrm>
        </p:grpSpPr>
        <p:sp>
          <p:nvSpPr>
            <p:cNvPr id="31" name="TextBox 30">
              <a:extLst>
                <a:ext uri="{FF2B5EF4-FFF2-40B4-BE49-F238E27FC236}">
                  <a16:creationId xmlns:a16="http://schemas.microsoft.com/office/drawing/2014/main" id="{9575C3B9-A8C7-4087-ABC1-BD6888733F7E}"/>
                </a:ext>
              </a:extLst>
            </p:cNvPr>
            <p:cNvSpPr txBox="1"/>
            <p:nvPr/>
          </p:nvSpPr>
          <p:spPr>
            <a:xfrm>
              <a:off x="5619047" y="3096637"/>
              <a:ext cx="3399756" cy="830997"/>
            </a:xfrm>
            <a:prstGeom prst="rect">
              <a:avLst/>
            </a:prstGeom>
            <a:noFill/>
          </p:spPr>
          <p:txBody>
            <a:bodyPr wrap="square" rtlCol="0">
              <a:spAutoFit/>
            </a:bodyPr>
            <a:lstStyle/>
            <a:p>
              <a:pPr>
                <a:buNone/>
              </a:pPr>
              <a:r>
                <a:rPr lang="en-US" sz="1600" b="0" dirty="0">
                  <a:latin typeface="Segoe UI" panose="020B0502040204020203" pitchFamily="34" charset="0"/>
                  <a:cs typeface="Segoe UI" panose="020B0502040204020203" pitchFamily="34" charset="0"/>
                </a:rPr>
                <a:t>Applications for service members seeking referrals to live in family housing</a:t>
              </a:r>
            </a:p>
          </p:txBody>
        </p:sp>
        <p:pic>
          <p:nvPicPr>
            <p:cNvPr id="6" name="Graphic 5" descr="Contract with solid fill">
              <a:extLst>
                <a:ext uri="{FF2B5EF4-FFF2-40B4-BE49-F238E27FC236}">
                  <a16:creationId xmlns:a16="http://schemas.microsoft.com/office/drawing/2014/main" id="{E551C055-5CC8-435D-80F9-47DA64E049A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4877395" y="3160628"/>
              <a:ext cx="589854" cy="589854"/>
            </a:xfrm>
            <a:prstGeom prst="rect">
              <a:avLst/>
            </a:prstGeom>
          </p:spPr>
        </p:pic>
      </p:grpSp>
      <p:grpSp>
        <p:nvGrpSpPr>
          <p:cNvPr id="33" name="Group 32">
            <a:extLst>
              <a:ext uri="{FF2B5EF4-FFF2-40B4-BE49-F238E27FC236}">
                <a16:creationId xmlns:a16="http://schemas.microsoft.com/office/drawing/2014/main" id="{D1FB1E9D-6AA4-48C5-8AE3-F96070FF3E4D}"/>
              </a:ext>
            </a:extLst>
          </p:cNvPr>
          <p:cNvGrpSpPr/>
          <p:nvPr/>
        </p:nvGrpSpPr>
        <p:grpSpPr>
          <a:xfrm>
            <a:off x="574995" y="4748221"/>
            <a:ext cx="3975739" cy="1077218"/>
            <a:chOff x="4818376" y="3909325"/>
            <a:chExt cx="3639824" cy="1077218"/>
          </a:xfrm>
        </p:grpSpPr>
        <p:pic>
          <p:nvPicPr>
            <p:cNvPr id="34" name="Graphic 33" descr="Traffic cone">
              <a:extLst>
                <a:ext uri="{FF2B5EF4-FFF2-40B4-BE49-F238E27FC236}">
                  <a16:creationId xmlns:a16="http://schemas.microsoft.com/office/drawing/2014/main" id="{262F961D-5D86-4644-88B7-EC9AFB2C7A1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4818376" y="4056168"/>
              <a:ext cx="717486" cy="717486"/>
            </a:xfrm>
            <a:prstGeom prst="rect">
              <a:avLst/>
            </a:prstGeom>
          </p:spPr>
        </p:pic>
        <p:sp>
          <p:nvSpPr>
            <p:cNvPr id="36" name="TextBox 35">
              <a:extLst>
                <a:ext uri="{FF2B5EF4-FFF2-40B4-BE49-F238E27FC236}">
                  <a16:creationId xmlns:a16="http://schemas.microsoft.com/office/drawing/2014/main" id="{C20EBCD6-D82F-4534-84D9-9270006A537C}"/>
                </a:ext>
              </a:extLst>
            </p:cNvPr>
            <p:cNvSpPr txBox="1"/>
            <p:nvPr/>
          </p:nvSpPr>
          <p:spPr>
            <a:xfrm>
              <a:off x="5535862" y="3909325"/>
              <a:ext cx="2922338" cy="1077218"/>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dirty="0"/>
                <a:t>Assistance during move-in, move-out, and other inspections performed by PPV Partner at resident’s request</a:t>
              </a:r>
            </a:p>
          </p:txBody>
        </p:sp>
      </p:grpSp>
    </p:spTree>
    <p:extLst>
      <p:ext uri="{BB962C8B-B14F-4D97-AF65-F5344CB8AC3E}">
        <p14:creationId xmlns:p14="http://schemas.microsoft.com/office/powerpoint/2010/main" val="185438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516225" y="689767"/>
            <a:ext cx="7886700" cy="586249"/>
          </a:xfrm>
          <a:prstGeom prst="rect">
            <a:avLst/>
          </a:prstGeom>
        </p:spPr>
        <p:txBody>
          <a:bodyPr/>
          <a:lstStyle/>
          <a:p>
            <a:r>
              <a:rPr lang="en-US" i="1" dirty="0" smtClean="0">
                <a:solidFill>
                  <a:schemeClr val="tx1"/>
                </a:solidFill>
              </a:rPr>
              <a:t>AMCC Tri-Command </a:t>
            </a:r>
            <a:r>
              <a:rPr lang="en-US" dirty="0" smtClean="0">
                <a:solidFill>
                  <a:schemeClr val="tx1"/>
                </a:solidFill>
              </a:rPr>
              <a:t>at MCRD Parris Island</a:t>
            </a:r>
            <a:endParaRPr lang="en-US" i="1" dirty="0">
              <a:solidFill>
                <a:schemeClr val="tx1"/>
              </a:solidFill>
            </a:endParaRPr>
          </a:p>
        </p:txBody>
      </p:sp>
      <p:sp>
        <p:nvSpPr>
          <p:cNvPr id="38" name="TextBox 37">
            <a:extLst>
              <a:ext uri="{FF2B5EF4-FFF2-40B4-BE49-F238E27FC236}">
                <a16:creationId xmlns:a16="http://schemas.microsoft.com/office/drawing/2014/main" id="{2124B76B-3D5D-45CB-9A4E-4274DE322D3E}"/>
              </a:ext>
            </a:extLst>
          </p:cNvPr>
          <p:cNvSpPr txBox="1"/>
          <p:nvPr/>
        </p:nvSpPr>
        <p:spPr>
          <a:xfrm>
            <a:off x="630525" y="1433318"/>
            <a:ext cx="7772400" cy="1323439"/>
          </a:xfrm>
          <a:prstGeom prst="rect">
            <a:avLst/>
          </a:prstGeom>
          <a:noFill/>
        </p:spPr>
        <p:txBody>
          <a:bodyPr wrap="square" rtlCol="0">
            <a:spAutoFit/>
          </a:bodyPr>
          <a:lstStyle>
            <a:defPPr>
              <a:defRPr lang="en-US"/>
            </a:defPPr>
            <a:lvl1pPr>
              <a:defRPr sz="1700" i="1">
                <a:solidFill>
                  <a:schemeClr val="bg1"/>
                </a:solidFill>
                <a:latin typeface="Segoe UI" panose="020B0502040204020203" pitchFamily="34" charset="0"/>
                <a:cs typeface="Segoe UI" panose="020B0502040204020203" pitchFamily="34" charset="0"/>
              </a:defRPr>
            </a:lvl1pPr>
          </a:lstStyle>
          <a:p>
            <a:r>
              <a:rPr lang="en-US" sz="1600" dirty="0">
                <a:solidFill>
                  <a:schemeClr val="tx1"/>
                </a:solidFill>
              </a:rPr>
              <a:t>PPV provides benefits that are not typically offered in community rentals:</a:t>
            </a:r>
          </a:p>
          <a:p>
            <a:pPr marL="285750" indent="-285750">
              <a:buFont typeface="Arial" panose="020B0604020202020204" pitchFamily="34" charset="0"/>
              <a:buChar char="•"/>
            </a:pPr>
            <a:r>
              <a:rPr lang="en-US" sz="1600" dirty="0">
                <a:solidFill>
                  <a:schemeClr val="tx1"/>
                </a:solidFill>
              </a:rPr>
              <a:t>Rent cannot exceed the basic allowance for housing (BAH) with dependents rate</a:t>
            </a:r>
          </a:p>
          <a:p>
            <a:pPr marL="285750" indent="-285750">
              <a:buFont typeface="Arial" panose="020B0604020202020204" pitchFamily="34" charset="0"/>
              <a:buChar char="•"/>
            </a:pPr>
            <a:r>
              <a:rPr lang="en-US" sz="1600" dirty="0">
                <a:solidFill>
                  <a:schemeClr val="tx1"/>
                </a:solidFill>
              </a:rPr>
              <a:t>No upfront costs including application fees for Service members</a:t>
            </a:r>
          </a:p>
          <a:p>
            <a:pPr marL="285750" indent="-285750">
              <a:buFont typeface="Arial" panose="020B0604020202020204" pitchFamily="34" charset="0"/>
              <a:buChar char="•"/>
            </a:pPr>
            <a:r>
              <a:rPr lang="en-US" sz="1600" dirty="0">
                <a:solidFill>
                  <a:schemeClr val="tx1"/>
                </a:solidFill>
              </a:rPr>
              <a:t>No credit history or salary requirements</a:t>
            </a:r>
          </a:p>
          <a:p>
            <a:pPr marL="285750" indent="-285750">
              <a:buFont typeface="Arial" panose="020B0604020202020204" pitchFamily="34" charset="0"/>
              <a:buChar char="•"/>
            </a:pPr>
            <a:r>
              <a:rPr lang="en-US" sz="1600" dirty="0">
                <a:solidFill>
                  <a:schemeClr val="tx1"/>
                </a:solidFill>
              </a:rPr>
              <a:t>Basic utilities are included with rent</a:t>
            </a:r>
          </a:p>
        </p:txBody>
      </p:sp>
      <p:grpSp>
        <p:nvGrpSpPr>
          <p:cNvPr id="2" name="Group 1">
            <a:extLst>
              <a:ext uri="{FF2B5EF4-FFF2-40B4-BE49-F238E27FC236}">
                <a16:creationId xmlns:a16="http://schemas.microsoft.com/office/drawing/2014/main" id="{3624EA60-E393-46DB-8C14-A8A8F5A4E279}"/>
              </a:ext>
            </a:extLst>
          </p:cNvPr>
          <p:cNvGrpSpPr/>
          <p:nvPr/>
        </p:nvGrpSpPr>
        <p:grpSpPr>
          <a:xfrm>
            <a:off x="628650" y="2761496"/>
            <a:ext cx="3788658" cy="3171938"/>
            <a:chOff x="628650" y="2905234"/>
            <a:chExt cx="3788658" cy="3171938"/>
          </a:xfrm>
        </p:grpSpPr>
        <p:grpSp>
          <p:nvGrpSpPr>
            <p:cNvPr id="42" name="Group 41">
              <a:extLst>
                <a:ext uri="{FF2B5EF4-FFF2-40B4-BE49-F238E27FC236}">
                  <a16:creationId xmlns:a16="http://schemas.microsoft.com/office/drawing/2014/main" id="{E56CB07E-64F3-472F-8D99-57E5A13A3F77}"/>
                </a:ext>
              </a:extLst>
            </p:cNvPr>
            <p:cNvGrpSpPr/>
            <p:nvPr/>
          </p:nvGrpSpPr>
          <p:grpSpPr>
            <a:xfrm>
              <a:off x="628650" y="2983683"/>
              <a:ext cx="3788658" cy="3093489"/>
              <a:chOff x="462707" y="2015413"/>
              <a:chExt cx="3788658" cy="4735689"/>
            </a:xfrm>
          </p:grpSpPr>
          <p:sp>
            <p:nvSpPr>
              <p:cNvPr id="43" name="Rectangle 42">
                <a:extLst>
                  <a:ext uri="{FF2B5EF4-FFF2-40B4-BE49-F238E27FC236}">
                    <a16:creationId xmlns:a16="http://schemas.microsoft.com/office/drawing/2014/main" id="{02C88F86-30CC-4478-9FFB-046E885AF699}"/>
                  </a:ext>
                </a:extLst>
              </p:cNvPr>
              <p:cNvSpPr/>
              <p:nvPr/>
            </p:nvSpPr>
            <p:spPr bwMode="auto">
              <a:xfrm>
                <a:off x="462707" y="2404695"/>
                <a:ext cx="3788658" cy="4346407"/>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600"/>
                  </a:spcBef>
                  <a:buFont typeface="Wingdings" panose="05000000000000000000" pitchFamily="2" charset="2"/>
                  <a:buChar char="Ø"/>
                </a:pPr>
                <a:endParaRPr lang="en-US" dirty="0">
                  <a:latin typeface="Segoe UI" panose="020B0502040204020203" pitchFamily="34" charset="0"/>
                  <a:cs typeface="Segoe UI" panose="020B0502040204020203" pitchFamily="34" charset="0"/>
                </a:endParaRPr>
              </a:p>
              <a:p>
                <a:pPr algn="ctr">
                  <a:spcBef>
                    <a:spcPts val="600"/>
                  </a:spcBef>
                </a:pPr>
                <a:r>
                  <a:rPr lang="en-US" b="1" dirty="0">
                    <a:latin typeface="Segoe UI" panose="020B0502040204020203" pitchFamily="34" charset="0"/>
                    <a:cs typeface="Segoe UI" panose="020B0502040204020203" pitchFamily="34" charset="0"/>
                  </a:rPr>
                  <a:t>PPV Project</a:t>
                </a:r>
              </a:p>
              <a:p>
                <a:pPr marL="285750" indent="-285750">
                  <a:spcBef>
                    <a:spcPts val="600"/>
                  </a:spcBef>
                  <a:buFont typeface="Arial" panose="020B0604020202020204" pitchFamily="34" charset="0"/>
                  <a:buChar char="•"/>
                </a:pPr>
                <a:r>
                  <a:rPr lang="en-US" sz="1600" b="1" i="1" dirty="0" smtClean="0">
                    <a:latin typeface="Segoe UI" panose="020B0502040204020203" pitchFamily="34" charset="0"/>
                    <a:cs typeface="Segoe UI" panose="020B0502040204020203" pitchFamily="34" charset="0"/>
                  </a:rPr>
                  <a:t>AMCC Tri-Command housing is located conveniently at Laurel Bay, MCRD Parris Island, and Naval Hospital. Amenities includes pool, playgrounds, boat ramp, boat &amp; RV storage and community center with Wi-Fi, gym and computer center.</a:t>
                </a:r>
                <a:endParaRPr lang="en-US" sz="1600" b="1" i="1" dirty="0">
                  <a:latin typeface="Segoe UI" panose="020B0502040204020203" pitchFamily="34" charset="0"/>
                  <a:cs typeface="Segoe UI" panose="020B0502040204020203" pitchFamily="34" charset="0"/>
                </a:endParaRPr>
              </a:p>
              <a:p>
                <a:pPr marR="0" algn="l" defTabSz="914400" rtl="0" eaLnBrk="0" fontAlgn="base" latinLnBrk="0" hangingPunct="0">
                  <a:lnSpc>
                    <a:spcPct val="80000"/>
                  </a:lnSpc>
                  <a:spcBef>
                    <a:spcPct val="20000"/>
                  </a:spcBef>
                  <a:spcAft>
                    <a:spcPct val="0"/>
                  </a:spcAft>
                  <a:buClr>
                    <a:srgbClr val="FF0000"/>
                  </a:buClr>
                  <a:buSzTx/>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4" name="Oval 43">
                <a:extLst>
                  <a:ext uri="{FF2B5EF4-FFF2-40B4-BE49-F238E27FC236}">
                    <a16:creationId xmlns:a16="http://schemas.microsoft.com/office/drawing/2014/main" id="{CC4AD3A3-5AE9-489B-8B4D-3DFE23A8B381}"/>
                  </a:ext>
                </a:extLst>
              </p:cNvPr>
              <p:cNvSpPr/>
              <p:nvPr/>
            </p:nvSpPr>
            <p:spPr bwMode="auto">
              <a:xfrm>
                <a:off x="1919601" y="2015413"/>
                <a:ext cx="829328" cy="91095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45" name="Graphic 44" descr="Schoolhouse">
              <a:extLst>
                <a:ext uri="{FF2B5EF4-FFF2-40B4-BE49-F238E27FC236}">
                  <a16:creationId xmlns:a16="http://schemas.microsoft.com/office/drawing/2014/main" id="{A36BF5CB-D1F4-45D6-9C77-AAFA092568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163452" y="2905234"/>
              <a:ext cx="673512" cy="673512"/>
            </a:xfrm>
            <a:prstGeom prst="rect">
              <a:avLst/>
            </a:prstGeom>
          </p:spPr>
        </p:pic>
      </p:grpSp>
      <p:grpSp>
        <p:nvGrpSpPr>
          <p:cNvPr id="3" name="Group 2">
            <a:extLst>
              <a:ext uri="{FF2B5EF4-FFF2-40B4-BE49-F238E27FC236}">
                <a16:creationId xmlns:a16="http://schemas.microsoft.com/office/drawing/2014/main" id="{B25438BB-BC9B-40B5-B967-4037C6B875DA}"/>
              </a:ext>
            </a:extLst>
          </p:cNvPr>
          <p:cNvGrpSpPr/>
          <p:nvPr/>
        </p:nvGrpSpPr>
        <p:grpSpPr>
          <a:xfrm>
            <a:off x="4743452" y="2839945"/>
            <a:ext cx="3788658" cy="3093489"/>
            <a:chOff x="4743452" y="2983683"/>
            <a:chExt cx="3788658" cy="3093489"/>
          </a:xfrm>
        </p:grpSpPr>
        <p:grpSp>
          <p:nvGrpSpPr>
            <p:cNvPr id="39" name="Group 38">
              <a:extLst>
                <a:ext uri="{FF2B5EF4-FFF2-40B4-BE49-F238E27FC236}">
                  <a16:creationId xmlns:a16="http://schemas.microsoft.com/office/drawing/2014/main" id="{799D6E61-0529-4E1E-B505-D3279988BCE8}"/>
                </a:ext>
              </a:extLst>
            </p:cNvPr>
            <p:cNvGrpSpPr/>
            <p:nvPr/>
          </p:nvGrpSpPr>
          <p:grpSpPr>
            <a:xfrm>
              <a:off x="4743452" y="3004593"/>
              <a:ext cx="3788658" cy="3072579"/>
              <a:chOff x="4669542" y="1500184"/>
              <a:chExt cx="3788658" cy="5069438"/>
            </a:xfrm>
          </p:grpSpPr>
          <p:sp>
            <p:nvSpPr>
              <p:cNvPr id="40" name="Rectangle 39">
                <a:extLst>
                  <a:ext uri="{FF2B5EF4-FFF2-40B4-BE49-F238E27FC236}">
                    <a16:creationId xmlns:a16="http://schemas.microsoft.com/office/drawing/2014/main" id="{7216ABAA-9773-4C6C-ADEB-F2FD1A257058}"/>
                  </a:ext>
                </a:extLst>
              </p:cNvPr>
              <p:cNvSpPr/>
              <p:nvPr/>
            </p:nvSpPr>
            <p:spPr bwMode="auto">
              <a:xfrm>
                <a:off x="4669542" y="1879207"/>
                <a:ext cx="3788658" cy="4690415"/>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60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spcBef>
                    <a:spcPts val="600"/>
                  </a:spcBef>
                </a:pPr>
                <a:r>
                  <a:rPr lang="en-US" b="1" dirty="0">
                    <a:latin typeface="Segoe UI" panose="020B0502040204020203" pitchFamily="34" charset="0"/>
                    <a:cs typeface="Segoe UI" panose="020B0502040204020203" pitchFamily="34" charset="0"/>
                  </a:rPr>
                  <a:t>PPV Partner</a:t>
                </a:r>
              </a:p>
              <a:p>
                <a:pPr marL="285750" indent="-285750">
                  <a:spcBef>
                    <a:spcPts val="600"/>
                  </a:spcBef>
                  <a:buFont typeface="Arial" panose="020B0604020202020204" pitchFamily="34" charset="0"/>
                  <a:buChar char="•"/>
                </a:pPr>
                <a:r>
                  <a:rPr lang="en-US" sz="1600" b="1" i="1" dirty="0" smtClean="0">
                    <a:latin typeface="Segoe UI" panose="020B0502040204020203" pitchFamily="34" charset="0"/>
                    <a:cs typeface="Segoe UI" panose="020B0502040204020203" pitchFamily="34" charset="0"/>
                  </a:rPr>
                  <a:t>AMCC Tri-Command also has community events, Resident Advisory Board (RAB) and Department of Defense Education Activity (DoDea) schools.</a:t>
                </a:r>
                <a:endParaRPr lang="en-US" sz="1600" b="1" i="1" dirty="0">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a:spcBef>
                    <a:spcPts val="600"/>
                  </a:spcBef>
                </a:pPr>
                <a:endParaRPr lang="en-US" dirty="0">
                  <a:latin typeface="Segoe UI" panose="020B0502040204020203" pitchFamily="34" charset="0"/>
                  <a:cs typeface="Segoe UI" panose="020B0502040204020203" pitchFamily="34" charset="0"/>
                </a:endParaRPr>
              </a:p>
            </p:txBody>
          </p:sp>
          <p:sp>
            <p:nvSpPr>
              <p:cNvPr id="41" name="Oval 40">
                <a:extLst>
                  <a:ext uri="{FF2B5EF4-FFF2-40B4-BE49-F238E27FC236}">
                    <a16:creationId xmlns:a16="http://schemas.microsoft.com/office/drawing/2014/main" id="{FE7D968E-B2E3-40C0-87A3-A38A03FC7812}"/>
                  </a:ext>
                </a:extLst>
              </p:cNvPr>
              <p:cNvSpPr/>
              <p:nvPr/>
            </p:nvSpPr>
            <p:spPr bwMode="auto">
              <a:xfrm>
                <a:off x="6149207" y="1500184"/>
                <a:ext cx="829328" cy="91277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46" name="Graphic 45" descr="Boardroom">
              <a:extLst>
                <a:ext uri="{FF2B5EF4-FFF2-40B4-BE49-F238E27FC236}">
                  <a16:creationId xmlns:a16="http://schemas.microsoft.com/office/drawing/2014/main" id="{4B528230-93CB-4E54-9BAC-08A82D6435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337260" y="2983683"/>
              <a:ext cx="601041" cy="601041"/>
            </a:xfrm>
            <a:prstGeom prst="rect">
              <a:avLst/>
            </a:prstGeom>
          </p:spPr>
        </p:pic>
      </p:grpSp>
      <p:sp>
        <p:nvSpPr>
          <p:cNvPr id="17" name="Date Placeholder 8">
            <a:extLst>
              <a:ext uri="{FF2B5EF4-FFF2-40B4-BE49-F238E27FC236}">
                <a16:creationId xmlns:a16="http://schemas.microsoft.com/office/drawing/2014/main" id="{1B5D5CCF-8F6B-4FC2-8EFD-935ECE0DAF56}"/>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9" name="Slide Number Placeholder 10">
            <a:extLst>
              <a:ext uri="{FF2B5EF4-FFF2-40B4-BE49-F238E27FC236}">
                <a16:creationId xmlns:a16="http://schemas.microsoft.com/office/drawing/2014/main" id="{22E737E6-0A12-4683-A9D2-7D95B7AE912E}"/>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6</a:t>
            </a:fld>
            <a:endParaRPr lang="en-US" dirty="0"/>
          </a:p>
        </p:txBody>
      </p:sp>
    </p:spTree>
    <p:extLst>
      <p:ext uri="{BB962C8B-B14F-4D97-AF65-F5344CB8AC3E}">
        <p14:creationId xmlns:p14="http://schemas.microsoft.com/office/powerpoint/2010/main" val="89913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0C269A7-5BBF-4110-A874-49B8BFFB199C}"/>
              </a:ext>
            </a:extLst>
          </p:cNvPr>
          <p:cNvSpPr txBox="1"/>
          <p:nvPr/>
        </p:nvSpPr>
        <p:spPr>
          <a:xfrm>
            <a:off x="628650" y="1395887"/>
            <a:ext cx="7886700" cy="4985980"/>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Tenants must accept and sign the PPV lease with DoD approved language. The lease includes tenant’s rights and responsibilities. The resident handbook is considered part of the lease</a:t>
            </a:r>
          </a:p>
          <a:p>
            <a:pPr lvl="0">
              <a:defRPr/>
            </a:pPr>
            <a:endParaRPr lang="en-US" sz="1600" i="1" dirty="0">
              <a:latin typeface="Segoe UI" panose="020B0502040204020203" pitchFamily="34" charset="0"/>
              <a:cs typeface="Segoe UI" panose="020B0502040204020203" pitchFamily="34" charset="0"/>
            </a:endParaRPr>
          </a:p>
          <a:p>
            <a:pPr lvl="0">
              <a:defRPr/>
            </a:pPr>
            <a:r>
              <a:rPr lang="en-US" sz="1600" i="1" dirty="0">
                <a:latin typeface="Segoe UI" panose="020B0502040204020203" pitchFamily="34" charset="0"/>
                <a:cs typeface="Segoe UI" panose="020B0502040204020203" pitchFamily="34" charset="0"/>
              </a:rPr>
              <a:t>Face-to-face lease signing is available and encouraged, especially if the tenant has questions. DocuSign is the recommended electronic signing option</a:t>
            </a:r>
          </a:p>
          <a:p>
            <a:pPr lvl="0">
              <a:defRPr/>
            </a:pPr>
            <a:endParaRPr lang="en-US" sz="1000" i="1" dirty="0">
              <a:latin typeface="Segoe UI" panose="020B0502040204020203" pitchFamily="34" charset="0"/>
              <a:cs typeface="Segoe UI" panose="020B0502040204020203" pitchFamily="34" charset="0"/>
            </a:endParaRPr>
          </a:p>
          <a:p>
            <a:pPr>
              <a:buNone/>
            </a:pPr>
            <a:r>
              <a:rPr lang="en-US" sz="1600" dirty="0">
                <a:latin typeface="Segoe UI" panose="020B0502040204020203" pitchFamily="34" charset="0"/>
                <a:cs typeface="Segoe UI" panose="020B0502040204020203" pitchFamily="34" charset="0"/>
              </a:rPr>
              <a:t>In addition to the lease itself, the PPV lease includes several addenda:</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1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Electronic Lease Acknowledgement</a:t>
            </a: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2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Discounts</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a:t>
            </a:r>
            <a:r>
              <a:rPr lang="en-US" sz="1600" b="1" dirty="0" smtClean="0">
                <a:latin typeface="Segoe UI" panose="020B0502040204020203" pitchFamily="34" charset="0"/>
                <a:cs typeface="Segoe UI" panose="020B0502040204020203" pitchFamily="34" charset="0"/>
              </a:rPr>
              <a:t>3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Community Guidelines</a:t>
            </a:r>
          </a:p>
          <a:p>
            <a:pPr marL="171450" indent="-171450">
              <a:buFont typeface="Arial" panose="020B0604020202020204" pitchFamily="34" charset="0"/>
              <a:buChar char="•"/>
            </a:pPr>
            <a:r>
              <a:rPr lang="en-US" sz="1600" b="1" dirty="0" smtClean="0">
                <a:latin typeface="Segoe UI" panose="020B0502040204020203" pitchFamily="34" charset="0"/>
                <a:cs typeface="Segoe UI" panose="020B0502040204020203" pitchFamily="34" charset="0"/>
              </a:rPr>
              <a:t>Addendum 4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Renter Insurance </a:t>
            </a: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a:t>
            </a:r>
            <a:r>
              <a:rPr lang="en-US" sz="1600" b="1" dirty="0" smtClean="0">
                <a:latin typeface="Segoe UI" panose="020B0502040204020203" pitchFamily="34" charset="0"/>
                <a:cs typeface="Segoe UI" panose="020B0502040204020203" pitchFamily="34" charset="0"/>
              </a:rPr>
              <a:t>5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Resident Safety Information</a:t>
            </a: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a:t>
            </a:r>
            <a:r>
              <a:rPr lang="en-US" sz="1600" b="1" dirty="0" smtClean="0">
                <a:latin typeface="Segoe UI" panose="020B0502040204020203" pitchFamily="34" charset="0"/>
                <a:cs typeface="Segoe UI" panose="020B0502040204020203" pitchFamily="34" charset="0"/>
              </a:rPr>
              <a:t>6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Fitness Center Access</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a:t>
            </a:r>
            <a:r>
              <a:rPr lang="en-US" sz="1600" b="1" dirty="0" smtClean="0">
                <a:latin typeface="Segoe UI" panose="020B0502040204020203" pitchFamily="34" charset="0"/>
                <a:cs typeface="Segoe UI" panose="020B0502040204020203" pitchFamily="34" charset="0"/>
              </a:rPr>
              <a:t>7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Contact Information </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a:t>
            </a:r>
            <a:r>
              <a:rPr lang="en-US" sz="1600" b="1" dirty="0" smtClean="0">
                <a:latin typeface="Segoe UI" panose="020B0502040204020203" pitchFamily="34" charset="0"/>
                <a:cs typeface="Segoe UI" panose="020B0502040204020203" pitchFamily="34" charset="0"/>
              </a:rPr>
              <a:t>8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Fire Prevention</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Addendum </a:t>
            </a:r>
            <a:r>
              <a:rPr lang="en-US" sz="1600" b="1" dirty="0" smtClean="0">
                <a:latin typeface="Segoe UI" panose="020B0502040204020203" pitchFamily="34" charset="0"/>
                <a:cs typeface="Segoe UI" panose="020B0502040204020203" pitchFamily="34" charset="0"/>
              </a:rPr>
              <a:t>9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Tree Swing</a:t>
            </a: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lvl="0">
              <a:defRPr/>
            </a:pPr>
            <a:endParaRPr lang="en-US" sz="2000" i="1" dirty="0">
              <a:latin typeface="Segoe UI" panose="020B0502040204020203" pitchFamily="34" charset="0"/>
              <a:cs typeface="Segoe UI" panose="020B0502040204020203" pitchFamily="34" charset="0"/>
            </a:endParaRPr>
          </a:p>
        </p:txBody>
      </p:sp>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Understanding Your Lease </a:t>
            </a:r>
          </a:p>
        </p:txBody>
      </p:sp>
      <p:sp>
        <p:nvSpPr>
          <p:cNvPr id="13" name="TextBox 12">
            <a:extLst>
              <a:ext uri="{FF2B5EF4-FFF2-40B4-BE49-F238E27FC236}">
                <a16:creationId xmlns:a16="http://schemas.microsoft.com/office/drawing/2014/main" id="{139319FD-45A8-4CDF-8C3F-A07AE49B618F}"/>
              </a:ext>
            </a:extLst>
          </p:cNvPr>
          <p:cNvSpPr txBox="1"/>
          <p:nvPr/>
        </p:nvSpPr>
        <p:spPr>
          <a:xfrm>
            <a:off x="685800" y="5645013"/>
            <a:ext cx="7772400" cy="523220"/>
          </a:xfrm>
          <a:prstGeom prst="rect">
            <a:avLst/>
          </a:prstGeom>
          <a:solidFill>
            <a:srgbClr val="0A2240"/>
          </a:solidFill>
        </p:spPr>
        <p:txBody>
          <a:bodyPr wrap="square" rtlCol="0">
            <a:spAutoFit/>
          </a:bodyPr>
          <a:lstStyle>
            <a:defPPr>
              <a:defRPr lang="en-US"/>
            </a:defPPr>
            <a:lvl1pPr>
              <a:defRPr sz="1700" i="1">
                <a:solidFill>
                  <a:schemeClr val="bg1"/>
                </a:solidFill>
                <a:latin typeface="Segoe UI" panose="020B0502040204020203" pitchFamily="34" charset="0"/>
                <a:cs typeface="Segoe UI" panose="020B0502040204020203" pitchFamily="34" charset="0"/>
              </a:defRPr>
            </a:lvl1pPr>
          </a:lstStyle>
          <a:p>
            <a:pPr algn="ctr"/>
            <a:r>
              <a:rPr lang="en-US" sz="1400" b="1" dirty="0"/>
              <a:t>It is important to read through and understand what you are signing. If you have questions on your lease, contact the PPV Partner</a:t>
            </a:r>
          </a:p>
        </p:txBody>
      </p:sp>
      <p:sp>
        <p:nvSpPr>
          <p:cNvPr id="10" name="Date Placeholder 8">
            <a:extLst>
              <a:ext uri="{FF2B5EF4-FFF2-40B4-BE49-F238E27FC236}">
                <a16:creationId xmlns:a16="http://schemas.microsoft.com/office/drawing/2014/main" id="{D3098BB5-D71A-467B-A2C0-6FAA1AFA05B2}"/>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4" name="Slide Number Placeholder 10">
            <a:extLst>
              <a:ext uri="{FF2B5EF4-FFF2-40B4-BE49-F238E27FC236}">
                <a16:creationId xmlns:a16="http://schemas.microsoft.com/office/drawing/2014/main" id="{2BE63276-E0BF-4350-A09F-A098062AFA94}"/>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7</a:t>
            </a:fld>
            <a:endParaRPr lang="en-US" dirty="0"/>
          </a:p>
        </p:txBody>
      </p:sp>
    </p:spTree>
    <p:extLst>
      <p:ext uri="{BB962C8B-B14F-4D97-AF65-F5344CB8AC3E}">
        <p14:creationId xmlns:p14="http://schemas.microsoft.com/office/powerpoint/2010/main" val="352446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Fees and Payments</a:t>
            </a:r>
          </a:p>
        </p:txBody>
      </p:sp>
      <p:sp>
        <p:nvSpPr>
          <p:cNvPr id="13" name="TextBox 12">
            <a:extLst>
              <a:ext uri="{FF2B5EF4-FFF2-40B4-BE49-F238E27FC236}">
                <a16:creationId xmlns:a16="http://schemas.microsoft.com/office/drawing/2014/main" id="{139319FD-45A8-4CDF-8C3F-A07AE49B618F}"/>
              </a:ext>
            </a:extLst>
          </p:cNvPr>
          <p:cNvSpPr txBox="1"/>
          <p:nvPr/>
        </p:nvSpPr>
        <p:spPr>
          <a:xfrm>
            <a:off x="685800" y="5645013"/>
            <a:ext cx="7772400" cy="523220"/>
          </a:xfrm>
          <a:prstGeom prst="rect">
            <a:avLst/>
          </a:prstGeom>
          <a:solidFill>
            <a:srgbClr val="0A2240"/>
          </a:solidFill>
        </p:spPr>
        <p:txBody>
          <a:bodyPr wrap="square" rtlCol="0">
            <a:spAutoFit/>
          </a:bodyPr>
          <a:lstStyle>
            <a:defPPr>
              <a:defRPr lang="en-US"/>
            </a:defPPr>
            <a:lvl1pPr>
              <a:defRPr sz="1700" i="1">
                <a:solidFill>
                  <a:schemeClr val="bg1"/>
                </a:solidFill>
                <a:latin typeface="Segoe UI" panose="020B0502040204020203" pitchFamily="34" charset="0"/>
                <a:cs typeface="Segoe UI" panose="020B0502040204020203" pitchFamily="34" charset="0"/>
              </a:defRPr>
            </a:lvl1pPr>
          </a:lstStyle>
          <a:p>
            <a:pPr algn="ctr"/>
            <a:r>
              <a:rPr lang="en-US" sz="1400" b="1" dirty="0"/>
              <a:t>It is important to read through and understand what you are signing. If you have questions, contact the PPV Partner and MHO if necessary</a:t>
            </a:r>
          </a:p>
        </p:txBody>
      </p:sp>
      <p:sp>
        <p:nvSpPr>
          <p:cNvPr id="6" name="TextBox 5">
            <a:extLst>
              <a:ext uri="{FF2B5EF4-FFF2-40B4-BE49-F238E27FC236}">
                <a16:creationId xmlns:a16="http://schemas.microsoft.com/office/drawing/2014/main" id="{4A775FDF-9741-4D8B-ACCD-5DC4BDEDA21B}"/>
              </a:ext>
            </a:extLst>
          </p:cNvPr>
          <p:cNvSpPr txBox="1"/>
          <p:nvPr/>
        </p:nvSpPr>
        <p:spPr>
          <a:xfrm>
            <a:off x="628650" y="1410512"/>
            <a:ext cx="7829550" cy="4185761"/>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Tenants may be charged additional fees authorized by the lease and the DoN</a:t>
            </a:r>
          </a:p>
          <a:p>
            <a:pPr lvl="0">
              <a:defRPr/>
            </a:pPr>
            <a:endParaRPr lang="en-US" sz="1000" i="1" dirty="0">
              <a:latin typeface="Segoe UI" panose="020B0502040204020203" pitchFamily="34" charset="0"/>
              <a:cs typeface="Segoe UI" panose="020B0502040204020203" pitchFamily="34" charset="0"/>
            </a:endParaRPr>
          </a:p>
          <a:p>
            <a:pPr>
              <a:buNone/>
            </a:pPr>
            <a:r>
              <a:rPr lang="en-US" sz="1600" dirty="0">
                <a:latin typeface="Segoe UI" panose="020B0502040204020203" pitchFamily="34" charset="0"/>
                <a:cs typeface="Segoe UI" panose="020B0502040204020203" pitchFamily="34" charset="0"/>
              </a:rPr>
              <a:t>The following are the fees authorized by the lease and the DoN</a:t>
            </a:r>
            <a:r>
              <a:rPr lang="en-US" sz="1600" dirty="0" smtClean="0">
                <a:latin typeface="Segoe UI" panose="020B0502040204020203" pitchFamily="34" charset="0"/>
                <a:cs typeface="Segoe UI" panose="020B0502040204020203" pitchFamily="34" charset="0"/>
              </a:rPr>
              <a:t>:</a:t>
            </a:r>
          </a:p>
          <a:p>
            <a:pPr>
              <a:buNone/>
            </a:pP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b="1" dirty="0" smtClean="0">
                <a:latin typeface="Segoe UI" panose="020B0502040204020203" pitchFamily="34" charset="0"/>
                <a:cs typeface="Segoe UI" panose="020B0502040204020203" pitchFamily="34" charset="0"/>
              </a:rPr>
              <a:t>Fee 1 </a:t>
            </a:r>
            <a:r>
              <a:rPr lang="en-US" sz="1600" dirty="0">
                <a:latin typeface="Segoe UI" panose="020B0502040204020203" pitchFamily="34" charset="0"/>
                <a:cs typeface="Segoe UI" panose="020B0502040204020203" pitchFamily="34" charset="0"/>
              </a:rPr>
              <a:t>– </a:t>
            </a:r>
            <a:r>
              <a:rPr lang="en-US" sz="1600" dirty="0" smtClean="0">
                <a:latin typeface="Segoe UI" panose="020B0502040204020203" pitchFamily="34" charset="0"/>
                <a:cs typeface="Segoe UI" panose="020B0502040204020203" pitchFamily="34" charset="0"/>
              </a:rPr>
              <a:t>If a Service Member is Single and living in the Barracks, BAH will not START until they clear the barracks. MHO cannot start the PPV/BAH deduction until BAH starts. Service member’s may move into housing prior to BAH starting and therefore will be will be required to pay 1-3 days out of pocket until BAH actually starts.</a:t>
            </a:r>
            <a:endParaRPr lang="en-US" sz="16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Fee </a:t>
            </a:r>
            <a:r>
              <a:rPr lang="en-US" sz="1600" b="1" dirty="0" smtClean="0">
                <a:latin typeface="Segoe UI" panose="020B0502040204020203" pitchFamily="34" charset="0"/>
                <a:cs typeface="Segoe UI" panose="020B0502040204020203" pitchFamily="34" charset="0"/>
              </a:rPr>
              <a:t>2 </a:t>
            </a:r>
            <a:r>
              <a:rPr lang="en-US" sz="1600" dirty="0">
                <a:latin typeface="Segoe UI" panose="020B0502040204020203" pitchFamily="34" charset="0"/>
                <a:cs typeface="Segoe UI" panose="020B0502040204020203" pitchFamily="34" charset="0"/>
              </a:rPr>
              <a:t>– </a:t>
            </a:r>
            <a:r>
              <a:rPr lang="en-US" sz="1600" b="1" dirty="0" smtClean="0">
                <a:latin typeface="Segoe UI" panose="020B0502040204020203" pitchFamily="34" charset="0"/>
                <a:cs typeface="Segoe UI" panose="020B0502040204020203" pitchFamily="34" charset="0"/>
              </a:rPr>
              <a:t>NAVY</a:t>
            </a:r>
            <a:r>
              <a:rPr lang="en-US" sz="1600" dirty="0" smtClean="0">
                <a:latin typeface="Segoe UI" panose="020B0502040204020203" pitchFamily="34" charset="0"/>
                <a:cs typeface="Segoe UI" panose="020B0502040204020203" pitchFamily="34" charset="0"/>
              </a:rPr>
              <a:t>, If a Service Member is in the Navy, MHO cannot do a PPV/BAH deduction. The allotment system setup for the Navy is with MAC allotment. The allotment is started by AMCC or by the Service member.</a:t>
            </a:r>
          </a:p>
          <a:p>
            <a:r>
              <a:rPr lang="en-US" sz="1600" dirty="0" smtClean="0">
                <a:latin typeface="Segoe UI" panose="020B0502040204020203" pitchFamily="34" charset="0"/>
                <a:cs typeface="Segoe UI" panose="020B0502040204020203" pitchFamily="34" charset="0"/>
              </a:rPr>
              <a:t>   The Service member will be requirement to pay out of pocket prior to the </a:t>
            </a:r>
          </a:p>
          <a:p>
            <a:r>
              <a:rPr lang="en-US" sz="1600" dirty="0" smtClean="0">
                <a:latin typeface="Segoe UI" panose="020B0502040204020203" pitchFamily="34" charset="0"/>
                <a:cs typeface="Segoe UI" panose="020B0502040204020203" pitchFamily="34" charset="0"/>
              </a:rPr>
              <a:t>   allotment starting. Example, if they move in on the 1</a:t>
            </a:r>
            <a:r>
              <a:rPr lang="en-US" sz="1600" baseline="30000" dirty="0" smtClean="0">
                <a:latin typeface="Segoe UI" panose="020B0502040204020203" pitchFamily="34" charset="0"/>
                <a:cs typeface="Segoe UI" panose="020B0502040204020203" pitchFamily="34" charset="0"/>
              </a:rPr>
              <a:t>st</a:t>
            </a:r>
            <a:r>
              <a:rPr lang="en-US" sz="1600" dirty="0" smtClean="0">
                <a:latin typeface="Segoe UI" panose="020B0502040204020203" pitchFamily="34" charset="0"/>
                <a:cs typeface="Segoe UI" panose="020B0502040204020203" pitchFamily="34" charset="0"/>
              </a:rPr>
              <a:t> of the month, they will be    required to pay for the full month’s rent out of pocket. If they move in on the 15</a:t>
            </a:r>
            <a:r>
              <a:rPr lang="en-US" sz="1600" baseline="30000" dirty="0" smtClean="0">
                <a:latin typeface="Segoe UI" panose="020B0502040204020203" pitchFamily="34" charset="0"/>
                <a:cs typeface="Segoe UI" panose="020B0502040204020203" pitchFamily="34" charset="0"/>
              </a:rPr>
              <a:t>th</a:t>
            </a:r>
            <a:r>
              <a:rPr lang="en-US" sz="1600" dirty="0" smtClean="0">
                <a:latin typeface="Segoe UI" panose="020B0502040204020203" pitchFamily="34" charset="0"/>
                <a:cs typeface="Segoe UI" panose="020B0502040204020203" pitchFamily="34" charset="0"/>
              </a:rPr>
              <a:t> of the month, they will be required to pay prorated for half month’s rent. The next month’s rent will be paid by the Navy MAC allotment.</a:t>
            </a:r>
            <a:endParaRPr lang="en-US" sz="1600" i="1" dirty="0">
              <a:latin typeface="Segoe UI" panose="020B0502040204020203" pitchFamily="34" charset="0"/>
              <a:cs typeface="Segoe UI" panose="020B0502040204020203" pitchFamily="34" charset="0"/>
            </a:endParaRPr>
          </a:p>
        </p:txBody>
      </p:sp>
      <p:sp>
        <p:nvSpPr>
          <p:cNvPr id="11" name="Date Placeholder 8">
            <a:extLst>
              <a:ext uri="{FF2B5EF4-FFF2-40B4-BE49-F238E27FC236}">
                <a16:creationId xmlns:a16="http://schemas.microsoft.com/office/drawing/2014/main" id="{4B127F91-6D22-48FE-8A6B-08ADA5FC0124}"/>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4" name="Slide Number Placeholder 10">
            <a:extLst>
              <a:ext uri="{FF2B5EF4-FFF2-40B4-BE49-F238E27FC236}">
                <a16:creationId xmlns:a16="http://schemas.microsoft.com/office/drawing/2014/main" id="{9EB39707-52B2-4FC6-B6E2-6448CC3BE3DB}"/>
              </a:ext>
            </a:extLst>
          </p:cNvPr>
          <p:cNvSpPr txBox="1">
            <a:spLocks/>
          </p:cNvSpPr>
          <p:nvPr/>
        </p:nvSpPr>
        <p:spPr>
          <a:xfrm>
            <a:off x="640080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8</a:t>
            </a:fld>
            <a:endParaRPr lang="en-US" dirty="0"/>
          </a:p>
        </p:txBody>
      </p:sp>
    </p:spTree>
    <p:extLst>
      <p:ext uri="{BB962C8B-B14F-4D97-AF65-F5344CB8AC3E}">
        <p14:creationId xmlns:p14="http://schemas.microsoft.com/office/powerpoint/2010/main" val="130719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Tenant Responsibilities</a:t>
            </a:r>
          </a:p>
        </p:txBody>
      </p:sp>
      <p:sp>
        <p:nvSpPr>
          <p:cNvPr id="8" name="TextBox 7">
            <a:extLst>
              <a:ext uri="{FF2B5EF4-FFF2-40B4-BE49-F238E27FC236}">
                <a16:creationId xmlns:a16="http://schemas.microsoft.com/office/drawing/2014/main" id="{F4F4B11A-E529-4A81-B0AD-75DD0DBCEE59}"/>
              </a:ext>
            </a:extLst>
          </p:cNvPr>
          <p:cNvSpPr txBox="1"/>
          <p:nvPr/>
        </p:nvSpPr>
        <p:spPr>
          <a:xfrm>
            <a:off x="647700" y="1416764"/>
            <a:ext cx="7772400" cy="400110"/>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Per your lease, you have several responsibilities to fulfill</a:t>
            </a:r>
            <a:r>
              <a:rPr lang="en-US" sz="2000" i="1" dirty="0">
                <a:latin typeface="Segoe UI" panose="020B0502040204020203" pitchFamily="34" charset="0"/>
                <a:cs typeface="Segoe UI" panose="020B0502040204020203" pitchFamily="34" charset="0"/>
              </a:rPr>
              <a:t>:</a:t>
            </a:r>
            <a:endParaRPr lang="en-US" sz="2000" i="1" dirty="0">
              <a:latin typeface="Calibri" panose="020F0502020204030204" pitchFamily="34" charset="0"/>
              <a:cs typeface="Calibri" panose="020F0502020204030204" pitchFamily="34" charset="0"/>
            </a:endParaRPr>
          </a:p>
        </p:txBody>
      </p:sp>
      <p:sp>
        <p:nvSpPr>
          <p:cNvPr id="9" name="Date Placeholder 8">
            <a:extLst>
              <a:ext uri="{FF2B5EF4-FFF2-40B4-BE49-F238E27FC236}">
                <a16:creationId xmlns:a16="http://schemas.microsoft.com/office/drawing/2014/main" id="{35EE6A3D-3CEC-4378-8CA3-8877C4703870}"/>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prstClr val="black">
                    <a:tint val="75000"/>
                  </a:prstClr>
                </a:solidFill>
              </a:rPr>
              <a:t>October 2021</a:t>
            </a:r>
          </a:p>
        </p:txBody>
      </p:sp>
      <p:sp>
        <p:nvSpPr>
          <p:cNvPr id="12" name="Slide Number Placeholder 10">
            <a:extLst>
              <a:ext uri="{FF2B5EF4-FFF2-40B4-BE49-F238E27FC236}">
                <a16:creationId xmlns:a16="http://schemas.microsoft.com/office/drawing/2014/main" id="{B5B41828-2C59-49C9-8545-054083BC0BB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9</a:t>
            </a:fld>
            <a:endParaRPr lang="en-US" dirty="0"/>
          </a:p>
        </p:txBody>
      </p:sp>
      <p:pic>
        <p:nvPicPr>
          <p:cNvPr id="3" name="Picture 2" descr="Text&#10;&#10;Description automatically generated">
            <a:extLst>
              <a:ext uri="{FF2B5EF4-FFF2-40B4-BE49-F238E27FC236}">
                <a16:creationId xmlns:a16="http://schemas.microsoft.com/office/drawing/2014/main" id="{2EFB245D-FAB1-47C4-B960-B4AF1DEC717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5176" y="1957622"/>
            <a:ext cx="8878824" cy="4434840"/>
          </a:xfrm>
          <a:prstGeom prst="rect">
            <a:avLst/>
          </a:prstGeom>
        </p:spPr>
      </p:pic>
    </p:spTree>
    <p:extLst>
      <p:ext uri="{BB962C8B-B14F-4D97-AF65-F5344CB8AC3E}">
        <p14:creationId xmlns:p14="http://schemas.microsoft.com/office/powerpoint/2010/main" val="2211644675"/>
      </p:ext>
    </p:extLst>
  </p:cSld>
  <p:clrMapOvr>
    <a:masterClrMapping/>
  </p:clrMapOvr>
</p:sld>
</file>

<file path=ppt/theme/theme1.xml><?xml version="1.0" encoding="utf-8"?>
<a:theme xmlns:a="http://schemas.openxmlformats.org/drawingml/2006/main" name="P&amp;R Template v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HQMC TITLE">
      <a:majorFont>
        <a:latin typeface="Arial"/>
        <a:ea typeface=""/>
        <a:cs typeface="Arial"/>
      </a:majorFont>
      <a:minorFont>
        <a:latin typeface="Arial"/>
        <a:ea typeface=""/>
        <a:cs typeface="Arial"/>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defRPr kumimoji="0" sz="2000" b="1" i="0" u="none" strike="noStrike" cap="none" normalizeH="0" baseline="0" smtClean="0">
            <a:ln>
              <a:noFill/>
            </a:ln>
            <a:solidFill>
              <a:schemeClr val="tx1"/>
            </a:solidFill>
            <a:effectLst/>
            <a:latin typeface="Arial" charset="0"/>
            <a:cs typeface="Arial" charset="0"/>
          </a:defRPr>
        </a:defPPr>
      </a:lstStyle>
    </a:spDef>
    <a:lnDef>
      <a:spPr bwMode="auto">
        <a:noFill/>
        <a:ln w="9525" cap="flat" cmpd="sng" algn="ctr">
          <a:solidFill>
            <a:srgbClr val="FF0000"/>
          </a:solidFill>
          <a:prstDash val="solid"/>
          <a:round/>
          <a:headEnd type="none" w="med" len="med"/>
          <a:tailEnd type="none" w="med" len="med"/>
        </a:ln>
        <a:effectLst/>
      </a:spPr>
      <a:bodyPr/>
      <a:lstStyle/>
    </a:lnDef>
    <a:txDef>
      <a:spPr>
        <a:noFill/>
      </a:spPr>
      <a:bodyPr wrap="none" rtlCol="0">
        <a:spAutoFit/>
      </a:bodyPr>
      <a:lstStyle>
        <a:defPPr>
          <a:buNone/>
          <a:defRPr sz="1200" b="0" dirty="0" smtClean="0"/>
        </a:defPPr>
      </a:lstStyle>
    </a:txDef>
  </a:objectDefaults>
  <a:extraClrSchemeLst>
    <a:extraClrScheme>
      <a:clrScheme name="HQMC TI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QMC TIT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QMC TIT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QMC TIT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QMC TI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QMC TI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QMC TI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BDEE206F2DC24FBA8847D37D41F529" ma:contentTypeVersion="13" ma:contentTypeDescription="Create a new document." ma:contentTypeScope="" ma:versionID="519e1926804f6e25d213ca585f5c8756">
  <xsd:schema xmlns:xsd="http://www.w3.org/2001/XMLSchema" xmlns:xs="http://www.w3.org/2001/XMLSchema" xmlns:p="http://schemas.microsoft.com/office/2006/metadata/properties" xmlns:ns3="10df8b13-3716-4343-bc4e-b26eae2e6088" xmlns:ns4="01d5393e-0d4c-4915-b1fa-37dcbd60f288" targetNamespace="http://schemas.microsoft.com/office/2006/metadata/properties" ma:root="true" ma:fieldsID="e798344ea94a992a1e98da1576cc5a33" ns3:_="" ns4:_="">
    <xsd:import namespace="10df8b13-3716-4343-bc4e-b26eae2e6088"/>
    <xsd:import namespace="01d5393e-0d4c-4915-b1fa-37dcbd60f2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f8b13-3716-4343-bc4e-b26eae2e60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d5393e-0d4c-4915-b1fa-37dcbd60f2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AC45CF-E229-4647-8724-E800629AA243}">
  <ds:schemaRefs>
    <ds:schemaRef ds:uri="http://schemas.microsoft.com/sharepoint/v3/contenttype/forms"/>
  </ds:schemaRefs>
</ds:datastoreItem>
</file>

<file path=customXml/itemProps2.xml><?xml version="1.0" encoding="utf-8"?>
<ds:datastoreItem xmlns:ds="http://schemas.openxmlformats.org/officeDocument/2006/customXml" ds:itemID="{5320EB82-280C-42E6-8B34-F57AFF4CB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f8b13-3716-4343-bc4e-b26eae2e6088"/>
    <ds:schemaRef ds:uri="01d5393e-0d4c-4915-b1fa-37dcbd60f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B88B84-64F3-4774-BF27-B4660A64756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1d5393e-0d4c-4915-b1fa-37dcbd60f288"/>
    <ds:schemaRef ds:uri="http://purl.org/dc/terms/"/>
    <ds:schemaRef ds:uri="http://schemas.openxmlformats.org/package/2006/metadata/core-properties"/>
    <ds:schemaRef ds:uri="10df8b13-3716-4343-bc4e-b26eae2e608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21975</TotalTime>
  <Words>2922</Words>
  <Application>Microsoft Office PowerPoint</Application>
  <PresentationFormat>On-screen Show (4:3)</PresentationFormat>
  <Paragraphs>374</Paragraphs>
  <Slides>23</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Arial</vt:lpstr>
      <vt:lpstr>Calibri</vt:lpstr>
      <vt:lpstr>Calibri Light</vt:lpstr>
      <vt:lpstr>Segoe UI</vt:lpstr>
      <vt:lpstr>Segoe UI Black</vt:lpstr>
      <vt:lpstr>Wingdings</vt:lpstr>
      <vt:lpstr>Wingdings 2</vt:lpstr>
      <vt:lpstr>P&amp;R Template v01</vt:lpstr>
      <vt:lpstr>Title Slide</vt:lpstr>
      <vt:lpstr>Body</vt:lpstr>
      <vt:lpstr>Office Theme</vt:lpstr>
      <vt:lpstr>PowerPoint Presentation</vt:lpstr>
      <vt:lpstr>Table of Contents</vt:lpstr>
      <vt:lpstr>Welcome!</vt:lpstr>
      <vt:lpstr>Contact Information</vt:lpstr>
      <vt:lpstr>MHO Services and Responsibilities</vt:lpstr>
      <vt:lpstr>AMCC Tri-Command at MCRD Parris Island</vt:lpstr>
      <vt:lpstr>Understanding Your Lease </vt:lpstr>
      <vt:lpstr>Fees and Payments</vt:lpstr>
      <vt:lpstr>Tenant Responsibilities</vt:lpstr>
      <vt:lpstr>What to Expect: Move-In and Move-Out</vt:lpstr>
      <vt:lpstr>Renters Insurance Overview</vt:lpstr>
      <vt:lpstr>Tips for Renters Insurance</vt:lpstr>
      <vt:lpstr>Maintaining Your Home</vt:lpstr>
      <vt:lpstr>Window Safety Tips</vt:lpstr>
      <vt:lpstr>Maintenance Issues</vt:lpstr>
      <vt:lpstr>Types of Service Calls</vt:lpstr>
      <vt:lpstr>Tenant Bill of Rights</vt:lpstr>
      <vt:lpstr>Dispute Resolution Process Overview</vt:lpstr>
      <vt:lpstr>Informal Dispute Resolution Process </vt:lpstr>
      <vt:lpstr>Formal Dispute Resolution Process </vt:lpstr>
      <vt:lpstr>Dispute Resolution Process Issues</vt:lpstr>
      <vt:lpstr>PARRIS ISLAND MILITARY HOUSING STAFF</vt:lpstr>
      <vt:lpstr>Connect with Marine Corps Housing  </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LtCol Jerry R</dc:creator>
  <cp:lastModifiedBy>McMullen CIV Anita D</cp:lastModifiedBy>
  <cp:revision>760</cp:revision>
  <cp:lastPrinted>2021-11-01T20:33:04Z</cp:lastPrinted>
  <dcterms:created xsi:type="dcterms:W3CDTF">2019-02-05T17:43:40Z</dcterms:created>
  <dcterms:modified xsi:type="dcterms:W3CDTF">2021-11-02T16:41:43Z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0x010100E6BDEE206F2DC24FBA8847D37D41F529</vt:lpwstr>
  </property>
</Properties>
</file>